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7" r:id="rId3"/>
    <p:sldId id="259" r:id="rId4"/>
    <p:sldId id="260" r:id="rId5"/>
    <p:sldId id="261" r:id="rId6"/>
    <p:sldId id="262" r:id="rId7"/>
    <p:sldId id="264" r:id="rId8"/>
    <p:sldId id="265" r:id="rId9"/>
    <p:sldId id="267" r:id="rId10"/>
    <p:sldId id="268" r:id="rId11"/>
    <p:sldId id="270" r:id="rId12"/>
    <p:sldId id="271" r:id="rId13"/>
    <p:sldId id="273" r:id="rId1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F89D-B945-4CE5-8123-44ED793E89F4}" type="datetimeFigureOut">
              <a:rPr lang="sl-SI" smtClean="0"/>
              <a:t>17. 05. 2022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68970-95C6-445D-B031-6A41896A73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74662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F89D-B945-4CE5-8123-44ED793E89F4}" type="datetimeFigureOut">
              <a:rPr lang="sl-SI" smtClean="0"/>
              <a:t>17. 05. 2022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68970-95C6-445D-B031-6A41896A73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74273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F89D-B945-4CE5-8123-44ED793E89F4}" type="datetimeFigureOut">
              <a:rPr lang="sl-SI" smtClean="0"/>
              <a:t>17. 05. 2022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68970-95C6-445D-B031-6A41896A73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39395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F89D-B945-4CE5-8123-44ED793E89F4}" type="datetimeFigureOut">
              <a:rPr lang="sl-SI" smtClean="0"/>
              <a:t>17. 05. 2022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68970-95C6-445D-B031-6A41896A73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9034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F89D-B945-4CE5-8123-44ED793E89F4}" type="datetimeFigureOut">
              <a:rPr lang="sl-SI" smtClean="0"/>
              <a:t>17. 05. 2022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68970-95C6-445D-B031-6A41896A73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21646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F89D-B945-4CE5-8123-44ED793E89F4}" type="datetimeFigureOut">
              <a:rPr lang="sl-SI" smtClean="0"/>
              <a:t>17. 05. 2022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68970-95C6-445D-B031-6A41896A73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70212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F89D-B945-4CE5-8123-44ED793E89F4}" type="datetimeFigureOut">
              <a:rPr lang="sl-SI" smtClean="0"/>
              <a:t>17. 05. 2022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68970-95C6-445D-B031-6A41896A73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74231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F89D-B945-4CE5-8123-44ED793E89F4}" type="datetimeFigureOut">
              <a:rPr lang="sl-SI" smtClean="0"/>
              <a:t>17. 05. 2022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68970-95C6-445D-B031-6A41896A73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74625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F89D-B945-4CE5-8123-44ED793E89F4}" type="datetimeFigureOut">
              <a:rPr lang="sl-SI" smtClean="0"/>
              <a:t>17. 05. 2022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68970-95C6-445D-B031-6A41896A73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52643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F89D-B945-4CE5-8123-44ED793E89F4}" type="datetimeFigureOut">
              <a:rPr lang="sl-SI" smtClean="0"/>
              <a:t>17. 05. 2022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68970-95C6-445D-B031-6A41896A73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43120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F89D-B945-4CE5-8123-44ED793E89F4}" type="datetimeFigureOut">
              <a:rPr lang="sl-SI" smtClean="0"/>
              <a:t>17. 05. 2022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68970-95C6-445D-B031-6A41896A73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41370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1F89D-B945-4CE5-8123-44ED793E89F4}" type="datetimeFigureOut">
              <a:rPr lang="sl-SI" smtClean="0"/>
              <a:t>17. 05. 2022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68970-95C6-445D-B031-6A41896A73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09179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5" Type="http://schemas.openxmlformats.org/officeDocument/2006/relationships/image" Target="../media/image11.png"/><Relationship Id="rId4" Type="http://schemas.openxmlformats.org/officeDocument/2006/relationships/image" Target="../media/image21.jpeg"/><Relationship Id="rId9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2.jpeg"/><Relationship Id="rId7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36.jpeg"/><Relationship Id="rId4" Type="http://schemas.openxmlformats.org/officeDocument/2006/relationships/image" Target="../media/image18.pn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5" Type="http://schemas.openxmlformats.org/officeDocument/2006/relationships/image" Target="../media/image11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1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5" Type="http://schemas.openxmlformats.org/officeDocument/2006/relationships/image" Target="../media/image11.pn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5" Type="http://schemas.openxmlformats.org/officeDocument/2006/relationships/image" Target="../media/image11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5" Type="http://schemas.openxmlformats.org/officeDocument/2006/relationships/image" Target="../media/image11.png"/><Relationship Id="rId4" Type="http://schemas.openxmlformats.org/officeDocument/2006/relationships/image" Target="../media/image21.jpe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3D63AE8A-54B8-45FA-96DF-072C2208ED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1" r="2" b="2"/>
          <a:stretch/>
        </p:blipFill>
        <p:spPr>
          <a:xfrm>
            <a:off x="1765298" y="321732"/>
            <a:ext cx="4296411" cy="307919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7430B283-2919-4CA8-93CE-70C7B72DEA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5" r="1" b="1"/>
          <a:stretch/>
        </p:blipFill>
        <p:spPr>
          <a:xfrm rot="10800000">
            <a:off x="1765298" y="3489159"/>
            <a:ext cx="4296411" cy="3047107"/>
          </a:xfrm>
          <a:prstGeom prst="rect">
            <a:avLst/>
          </a:prstGeom>
        </p:spPr>
      </p:pic>
      <p:pic>
        <p:nvPicPr>
          <p:cNvPr id="3" name="Slika 2" descr="Slika, ki vsebuje besede izrezek&#10;&#10;Opis je samodejno ustvarjen">
            <a:extLst>
              <a:ext uri="{FF2B5EF4-FFF2-40B4-BE49-F238E27FC236}">
                <a16:creationId xmlns="" xmlns:a16="http://schemas.microsoft.com/office/drawing/2014/main" id="{0CDA41B7-6305-47ED-B011-17EC93768E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1" r="67339"/>
          <a:stretch/>
        </p:blipFill>
        <p:spPr>
          <a:xfrm>
            <a:off x="6130292" y="321733"/>
            <a:ext cx="4296410" cy="6214533"/>
          </a:xfrm>
          <a:prstGeom prst="rect">
            <a:avLst/>
          </a:prstGeom>
        </p:spPr>
      </p:pic>
      <p:pic>
        <p:nvPicPr>
          <p:cNvPr id="8" name="Slika 7" descr="Slika, ki vsebuje besede izrezek&#10;&#10;Opis je samodejno ustvarjen">
            <a:extLst>
              <a:ext uri="{FF2B5EF4-FFF2-40B4-BE49-F238E27FC236}">
                <a16:creationId xmlns="" xmlns:a16="http://schemas.microsoft.com/office/drawing/2014/main" id="{6DF78813-6A89-48AD-947B-D7DE48DB3F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93" y="2492897"/>
            <a:ext cx="8178799" cy="1513077"/>
          </a:xfrm>
          <a:prstGeom prst="rect">
            <a:avLst/>
          </a:prstGeom>
        </p:spPr>
      </p:pic>
      <p:grpSp>
        <p:nvGrpSpPr>
          <p:cNvPr id="2" name="Skupina 1">
            <a:extLst>
              <a:ext uri="{FF2B5EF4-FFF2-40B4-BE49-F238E27FC236}">
                <a16:creationId xmlns="" xmlns:a16="http://schemas.microsoft.com/office/drawing/2014/main" id="{CACACB0C-BE61-4E85-9410-5544E1DE19AA}"/>
              </a:ext>
            </a:extLst>
          </p:cNvPr>
          <p:cNvGrpSpPr/>
          <p:nvPr/>
        </p:nvGrpSpPr>
        <p:grpSpPr>
          <a:xfrm>
            <a:off x="6240016" y="5517232"/>
            <a:ext cx="4313696" cy="556784"/>
            <a:chOff x="4699317" y="6257445"/>
            <a:chExt cx="4313696" cy="556784"/>
          </a:xfrm>
        </p:grpSpPr>
        <p:pic>
          <p:nvPicPr>
            <p:cNvPr id="10" name="Picture 2" descr="MIZS_slovenščina">
              <a:extLst>
                <a:ext uri="{FF2B5EF4-FFF2-40B4-BE49-F238E27FC236}">
                  <a16:creationId xmlns="" xmlns:a16="http://schemas.microsoft.com/office/drawing/2014/main" id="{D953E74C-7888-4A68-9386-D0BF7B7561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634" y="6437539"/>
              <a:ext cx="1245370" cy="186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6" descr="Logo_EKP_socialni_sklad_SLO_slogan">
              <a:extLst>
                <a:ext uri="{FF2B5EF4-FFF2-40B4-BE49-F238E27FC236}">
                  <a16:creationId xmlns="" xmlns:a16="http://schemas.microsoft.com/office/drawing/2014/main" id="{77DCDE71-BAD6-4CF3-8C6B-39BEE21C37B8}"/>
                </a:ext>
              </a:extLst>
            </p:cNvPr>
            <p:cNvPicPr/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741272" y="6257445"/>
              <a:ext cx="1271741" cy="556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Slika 11" descr="cid:part5.CCD4ADCF.A8D7DF0D@pef.upr.si">
              <a:extLst>
                <a:ext uri="{FF2B5EF4-FFF2-40B4-BE49-F238E27FC236}">
                  <a16:creationId xmlns="" xmlns:a16="http://schemas.microsoft.com/office/drawing/2014/main" id="{5620FD01-2A6A-4C3E-951D-9B02C3B1F536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317" y="6350580"/>
              <a:ext cx="672325" cy="3683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Slika 12">
              <a:extLst>
                <a:ext uri="{FF2B5EF4-FFF2-40B4-BE49-F238E27FC236}">
                  <a16:creationId xmlns="" xmlns:a16="http://schemas.microsoft.com/office/drawing/2014/main" id="{039195BE-C61E-4773-BA09-F5F916DDFF89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104" y="6460069"/>
              <a:ext cx="842610" cy="152391"/>
            </a:xfrm>
            <a:prstGeom prst="rect">
              <a:avLst/>
            </a:prstGeom>
          </p:spPr>
        </p:pic>
      </p:grpSp>
      <p:pic>
        <p:nvPicPr>
          <p:cNvPr id="14" name="Označba mesta slik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" r="2887"/>
          <a:stretch>
            <a:fillRect/>
          </a:stretch>
        </p:blipFill>
        <p:spPr>
          <a:xfrm>
            <a:off x="7015205" y="5997789"/>
            <a:ext cx="477072" cy="412934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861" y="6074016"/>
            <a:ext cx="378796" cy="247552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592065" y="96313"/>
            <a:ext cx="2842315" cy="1584382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205946" y="3789405"/>
            <a:ext cx="58557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        Osnovna šola </a:t>
            </a:r>
            <a:r>
              <a:rPr lang="sl-SI" dirty="0"/>
              <a:t>K</a:t>
            </a:r>
            <a:r>
              <a:rPr lang="sl-SI" dirty="0" smtClean="0"/>
              <a:t>oroški jeklarji  Ravne na Koroškem</a:t>
            </a:r>
          </a:p>
          <a:p>
            <a:r>
              <a:rPr lang="sl-SI" dirty="0" smtClean="0"/>
              <a:t>                                      Podružnica Kotlje</a:t>
            </a:r>
          </a:p>
          <a:p>
            <a:endParaRPr lang="sl-SI" dirty="0"/>
          </a:p>
          <a:p>
            <a:r>
              <a:rPr lang="sl-SI" dirty="0" smtClean="0"/>
              <a:t>                  Predstavitev vseh projektov od 2017 – 2022</a:t>
            </a:r>
          </a:p>
          <a:p>
            <a:r>
              <a:rPr lang="sl-SI" dirty="0"/>
              <a:t> </a:t>
            </a:r>
            <a:r>
              <a:rPr lang="sl-SI" dirty="0" smtClean="0"/>
              <a:t>                            Zaključna konferenca SKUM, Koper</a:t>
            </a:r>
          </a:p>
          <a:p>
            <a:r>
              <a:rPr lang="sl-SI" dirty="0"/>
              <a:t> </a:t>
            </a:r>
            <a:r>
              <a:rPr lang="sl-SI" dirty="0" smtClean="0"/>
              <a:t>                                              maj, 2022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88597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66141" cy="6858000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1326292" y="1523999"/>
            <a:ext cx="1375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smtClean="0"/>
              <a:t>2020/2021</a:t>
            </a:r>
            <a:endParaRPr lang="sl-SI" sz="2000" b="1" dirty="0"/>
          </a:p>
        </p:txBody>
      </p:sp>
    </p:spTree>
    <p:extLst>
      <p:ext uri="{BB962C8B-B14F-4D97-AF65-F5344CB8AC3E}">
        <p14:creationId xmlns:p14="http://schemas.microsoft.com/office/powerpoint/2010/main" val="555282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="" xmlns:a16="http://schemas.microsoft.com/office/drawing/2014/main" id="{7B0396AA-05E1-4056-93A3-C8C85767AB0E}"/>
              </a:ext>
            </a:extLst>
          </p:cNvPr>
          <p:cNvSpPr/>
          <p:nvPr/>
        </p:nvSpPr>
        <p:spPr>
          <a:xfrm>
            <a:off x="3071664" y="4077073"/>
            <a:ext cx="7596336" cy="278092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Naslov 1">
            <a:extLst>
              <a:ext uri="{FF2B5EF4-FFF2-40B4-BE49-F238E27FC236}">
                <a16:creationId xmlns="" xmlns:a16="http://schemas.microsoft.com/office/drawing/2014/main" id="{7033DDC1-BF80-458A-B495-BD57DDBF2D68}"/>
              </a:ext>
            </a:extLst>
          </p:cNvPr>
          <p:cNvSpPr txBox="1">
            <a:spLocks/>
          </p:cNvSpPr>
          <p:nvPr/>
        </p:nvSpPr>
        <p:spPr>
          <a:xfrm>
            <a:off x="1703512" y="1340768"/>
            <a:ext cx="8964488" cy="14401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dirty="0"/>
              <a:t>Ustvarjalci </a:t>
            </a:r>
            <a:r>
              <a:rPr lang="sl-SI" sz="3200" dirty="0" smtClean="0"/>
              <a:t>projekta </a:t>
            </a:r>
            <a:r>
              <a:rPr lang="sl-SI" sz="3200" dirty="0" smtClean="0"/>
              <a:t>MRGP 4K 20 - 21</a:t>
            </a:r>
            <a:r>
              <a:rPr lang="sl-SI" sz="3200" dirty="0" smtClean="0"/>
              <a:t>  </a:t>
            </a:r>
            <a:r>
              <a:rPr lang="sl-SI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2020/2021</a:t>
            </a:r>
            <a:endParaRPr lang="sl-SI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3600" dirty="0">
                <a:solidFill>
                  <a:srgbClr val="FF0000"/>
                </a:solidFill>
              </a:rPr>
              <a:t/>
            </a:r>
            <a:br>
              <a:rPr lang="sl-SI" sz="3600" dirty="0">
                <a:solidFill>
                  <a:srgbClr val="FF0000"/>
                </a:solidFill>
              </a:rPr>
            </a:br>
            <a:endParaRPr lang="sl-SI" sz="2400" dirty="0">
              <a:solidFill>
                <a:srgbClr val="FF0000"/>
              </a:solidFill>
            </a:endParaRPr>
          </a:p>
        </p:txBody>
      </p:sp>
      <p:sp>
        <p:nvSpPr>
          <p:cNvPr id="7" name="Podnaslov 2">
            <a:extLst>
              <a:ext uri="{FF2B5EF4-FFF2-40B4-BE49-F238E27FC236}">
                <a16:creationId xmlns="" xmlns:a16="http://schemas.microsoft.com/office/drawing/2014/main" id="{11D58640-F20C-4C82-859E-6252ACB12CC1}"/>
              </a:ext>
            </a:extLst>
          </p:cNvPr>
          <p:cNvSpPr txBox="1">
            <a:spLocks/>
          </p:cNvSpPr>
          <p:nvPr/>
        </p:nvSpPr>
        <p:spPr>
          <a:xfrm>
            <a:off x="1690417" y="4945034"/>
            <a:ext cx="2092380" cy="1103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l-SI" sz="1200" b="1" dirty="0"/>
          </a:p>
        </p:txBody>
      </p:sp>
      <p:sp>
        <p:nvSpPr>
          <p:cNvPr id="9" name="Naslov 1">
            <a:extLst>
              <a:ext uri="{FF2B5EF4-FFF2-40B4-BE49-F238E27FC236}">
                <a16:creationId xmlns="" xmlns:a16="http://schemas.microsoft.com/office/drawing/2014/main" id="{2EEB6C88-B274-43BC-831B-B074E26B04E1}"/>
              </a:ext>
            </a:extLst>
          </p:cNvPr>
          <p:cNvSpPr txBox="1">
            <a:spLocks/>
          </p:cNvSpPr>
          <p:nvPr/>
        </p:nvSpPr>
        <p:spPr>
          <a:xfrm>
            <a:off x="887452" y="2127583"/>
            <a:ext cx="7959986" cy="31740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sl-SI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l-SI" sz="2000" b="1" dirty="0"/>
          </a:p>
          <a:p>
            <a:pPr marL="342900" indent="-342900" algn="l"/>
            <a:endParaRPr lang="sl-SI" sz="2000" b="1" dirty="0"/>
          </a:p>
          <a:p>
            <a:pPr marL="342900" indent="-342900" algn="l"/>
            <a:endParaRPr lang="sl-SI" sz="2000" b="1" dirty="0"/>
          </a:p>
          <a:p>
            <a:pPr marL="342900" indent="-342900" algn="l"/>
            <a:endParaRPr lang="sl-SI" sz="2000" b="1" dirty="0"/>
          </a:p>
          <a:p>
            <a:pPr marL="342900" indent="-342900" algn="l"/>
            <a:endParaRPr lang="sl-SI" sz="2000" b="1" dirty="0"/>
          </a:p>
          <a:p>
            <a:pPr marL="342900" indent="-342900" algn="l"/>
            <a:r>
              <a:rPr lang="sl-SI" sz="2000" b="1" dirty="0"/>
              <a:t>OŠ Koroški jeklarji, Ravne </a:t>
            </a:r>
            <a:r>
              <a:rPr lang="sl-SI" sz="2000" b="1" dirty="0" smtClean="0"/>
              <a:t>na </a:t>
            </a:r>
            <a:r>
              <a:rPr lang="sl-SI" sz="2000" b="1" dirty="0" smtClean="0"/>
              <a:t>Koroškem, POŠ Kotlje</a:t>
            </a:r>
            <a:endParaRPr lang="sl-SI" sz="2000" b="1" dirty="0"/>
          </a:p>
          <a:p>
            <a:pPr marL="342900" indent="-342900" algn="l">
              <a:buFont typeface="Arial" pitchFamily="34" charset="0"/>
              <a:buChar char="•"/>
            </a:pPr>
            <a:r>
              <a:rPr lang="sl-SI" sz="2000" dirty="0" smtClean="0"/>
              <a:t>16</a:t>
            </a:r>
            <a:r>
              <a:rPr lang="sl-SI" sz="2000" dirty="0" smtClean="0"/>
              <a:t> </a:t>
            </a:r>
            <a:r>
              <a:rPr lang="sl-SI" sz="2000" dirty="0"/>
              <a:t>učencev </a:t>
            </a:r>
            <a:r>
              <a:rPr lang="sl-SI" sz="2000" dirty="0"/>
              <a:t>4</a:t>
            </a:r>
            <a:r>
              <a:rPr lang="sl-SI" sz="2000" dirty="0" smtClean="0"/>
              <a:t>. razreda </a:t>
            </a:r>
            <a:r>
              <a:rPr lang="sl-SI" sz="2000" b="1" dirty="0" smtClean="0"/>
              <a:t>POŠ Kotlje</a:t>
            </a:r>
            <a:endParaRPr lang="sl-SI" sz="2000" b="1" dirty="0"/>
          </a:p>
          <a:p>
            <a:pPr marL="342900" indent="-342900" algn="l">
              <a:buFont typeface="Arial" pitchFamily="34" charset="0"/>
              <a:buChar char="•"/>
            </a:pPr>
            <a:r>
              <a:rPr lang="sl-SI" sz="2000" dirty="0" smtClean="0"/>
              <a:t>Mentorici Suzana </a:t>
            </a:r>
            <a:r>
              <a:rPr lang="sl-SI" sz="2000" dirty="0" err="1" smtClean="0"/>
              <a:t>Makič</a:t>
            </a:r>
            <a:r>
              <a:rPr lang="sl-SI" sz="2000" dirty="0" smtClean="0"/>
              <a:t>, </a:t>
            </a:r>
            <a:r>
              <a:rPr lang="sl-SI" sz="2000" dirty="0"/>
              <a:t>prof</a:t>
            </a:r>
            <a:r>
              <a:rPr lang="sl-SI" sz="2000" dirty="0" smtClean="0"/>
              <a:t>. </a:t>
            </a:r>
            <a:r>
              <a:rPr lang="sl-SI" sz="2000" dirty="0" smtClean="0"/>
              <a:t>RP</a:t>
            </a:r>
            <a:r>
              <a:rPr lang="sl-SI" sz="2000" dirty="0" smtClean="0"/>
              <a:t>, </a:t>
            </a:r>
            <a:r>
              <a:rPr lang="sl-SI" sz="2000" dirty="0" smtClean="0"/>
              <a:t>Aleksandra </a:t>
            </a:r>
            <a:r>
              <a:rPr lang="sl-SI" sz="2000" dirty="0" err="1" smtClean="0"/>
              <a:t>Kričej</a:t>
            </a:r>
            <a:r>
              <a:rPr lang="sl-SI" sz="2000" dirty="0" smtClean="0"/>
              <a:t>, </a:t>
            </a:r>
            <a:r>
              <a:rPr lang="sl-SI" sz="2000" dirty="0" err="1" smtClean="0"/>
              <a:t>prof.RP</a:t>
            </a:r>
            <a:endParaRPr lang="sl-SI" sz="2000" dirty="0"/>
          </a:p>
          <a:p>
            <a:pPr marL="342900" indent="-342900" algn="l"/>
            <a:r>
              <a:rPr lang="sl-SI" sz="2000" b="1" dirty="0"/>
              <a:t>Umetniki: </a:t>
            </a:r>
            <a:endParaRPr lang="sl-SI" sz="20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000" dirty="0" smtClean="0"/>
              <a:t>Špela Frlic, pripovedovalka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000" dirty="0" smtClean="0"/>
              <a:t>Jana Milovanović, etnologinja, antropologinja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000" dirty="0" smtClean="0"/>
              <a:t>Grega Močivnik, gledališčnik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000" dirty="0" smtClean="0"/>
              <a:t>Lene Lekše, akademska kiparka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000" dirty="0" smtClean="0"/>
              <a:t>Nika Rupnik, akademska slikarka</a:t>
            </a:r>
            <a:endParaRPr lang="sr-Latn-ME" sz="2000" dirty="0"/>
          </a:p>
          <a:p>
            <a:pPr marL="342900" indent="-342900" algn="l"/>
            <a:r>
              <a:rPr lang="sr-Latn-ME" sz="2000" b="1" dirty="0" smtClean="0"/>
              <a:t>Kulturne </a:t>
            </a:r>
            <a:r>
              <a:rPr lang="sr-Latn-ME" sz="2000" b="1" dirty="0"/>
              <a:t>institucije: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000" dirty="0"/>
              <a:t>Koroški pokrajinski muzej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000" dirty="0"/>
              <a:t>Koroška osrednja knjižnica dr. Franca Sušnika</a:t>
            </a:r>
          </a:p>
          <a:p>
            <a:pPr marL="342900" indent="-342900" algn="l"/>
            <a:r>
              <a:rPr lang="sl-SI" sz="2000" b="1" dirty="0"/>
              <a:t>Strokovna podpora: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000" dirty="0"/>
              <a:t>dr. Petra Štirn Janota, Darja Štirn, dr. Robi </a:t>
            </a:r>
            <a:r>
              <a:rPr lang="sl-SI" sz="2000" dirty="0" smtClean="0"/>
              <a:t>Kroflič,  UL FF in </a:t>
            </a:r>
            <a:r>
              <a:rPr lang="sl-SI" sz="2000" dirty="0"/>
              <a:t>Zavod PETIDA</a:t>
            </a:r>
          </a:p>
          <a:p>
            <a:pPr marL="342900" indent="-342900" algn="l"/>
            <a:endParaRPr lang="sl-SI" sz="2000" dirty="0"/>
          </a:p>
          <a:p>
            <a:pPr marL="342900" indent="-342900" algn="l"/>
            <a:endParaRPr lang="sl-SI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l-SI" sz="2000" b="1" dirty="0"/>
          </a:p>
        </p:txBody>
      </p:sp>
      <p:sp>
        <p:nvSpPr>
          <p:cNvPr id="8" name="Označba mesta noge 3">
            <a:extLst>
              <a:ext uri="{FF2B5EF4-FFF2-40B4-BE49-F238E27FC236}">
                <a16:creationId xmlns="" xmlns:a16="http://schemas.microsoft.com/office/drawing/2014/main" id="{E45880EE-F277-48BF-AB4E-825D64E3C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31905" y="6356351"/>
            <a:ext cx="4536503" cy="501649"/>
          </a:xfrm>
        </p:spPr>
        <p:txBody>
          <a:bodyPr/>
          <a:lstStyle/>
          <a:p>
            <a:r>
              <a:rPr lang="sl-SI" sz="900" dirty="0"/>
              <a:t>Operacijo sofinancirata Republika Slovenija in Evropska unija iz Evropskega socialnega sklada. 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="" xmlns:a16="http://schemas.microsoft.com/office/drawing/2014/main" id="{7F46E61A-3FAB-4560-9AB3-06908036F1C5}"/>
              </a:ext>
            </a:extLst>
          </p:cNvPr>
          <p:cNvGrpSpPr/>
          <p:nvPr/>
        </p:nvGrpSpPr>
        <p:grpSpPr>
          <a:xfrm>
            <a:off x="428406" y="161649"/>
            <a:ext cx="11326989" cy="1097973"/>
            <a:chOff x="0" y="144498"/>
            <a:chExt cx="9144000" cy="1097973"/>
          </a:xfrm>
        </p:grpSpPr>
        <p:pic>
          <p:nvPicPr>
            <p:cNvPr id="11" name="Picture 2" descr="MIZS_slovenščina">
              <a:extLst>
                <a:ext uri="{FF2B5EF4-FFF2-40B4-BE49-F238E27FC236}">
                  <a16:creationId xmlns="" xmlns:a16="http://schemas.microsoft.com/office/drawing/2014/main" id="{575DBCE5-4BF9-4F88-A7EE-84D8E5490D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4994" y="484854"/>
              <a:ext cx="2181514" cy="351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6" descr="Logo_EKP_socialni_sklad_SLO_slogan">
              <a:extLst>
                <a:ext uri="{FF2B5EF4-FFF2-40B4-BE49-F238E27FC236}">
                  <a16:creationId xmlns="" xmlns:a16="http://schemas.microsoft.com/office/drawing/2014/main" id="{8050528A-800D-403F-88E4-125F63390DE5}"/>
                </a:ext>
              </a:extLst>
            </p:cNvPr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00192" y="144498"/>
              <a:ext cx="2227708" cy="1052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Slika 13">
              <a:extLst>
                <a:ext uri="{FF2B5EF4-FFF2-40B4-BE49-F238E27FC236}">
                  <a16:creationId xmlns="" xmlns:a16="http://schemas.microsoft.com/office/drawing/2014/main" id="{B1F5DBBE-E2B0-4FD1-AFC6-E93606DBD0C7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8352" y="527432"/>
              <a:ext cx="1476000" cy="288000"/>
            </a:xfrm>
            <a:prstGeom prst="rect">
              <a:avLst/>
            </a:prstGeom>
          </p:spPr>
        </p:pic>
        <p:sp>
          <p:nvSpPr>
            <p:cNvPr id="15" name="Pravokotnik 14">
              <a:extLst>
                <a:ext uri="{FF2B5EF4-FFF2-40B4-BE49-F238E27FC236}">
                  <a16:creationId xmlns="" xmlns:a16="http://schemas.microsoft.com/office/drawing/2014/main" id="{3FCB3B6C-948E-4A9E-B64D-D34FBA665BD1}"/>
                </a:ext>
              </a:extLst>
            </p:cNvPr>
            <p:cNvSpPr/>
            <p:nvPr/>
          </p:nvSpPr>
          <p:spPr>
            <a:xfrm>
              <a:off x="0" y="1196752"/>
              <a:ext cx="9144000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cxnSp>
        <p:nvCxnSpPr>
          <p:cNvPr id="16" name="Raven povezovalnik 15">
            <a:extLst>
              <a:ext uri="{FF2B5EF4-FFF2-40B4-BE49-F238E27FC236}">
                <a16:creationId xmlns="" xmlns:a16="http://schemas.microsoft.com/office/drawing/2014/main" id="{F7321B47-50A6-46AE-9C95-80379C0C06A3}"/>
              </a:ext>
            </a:extLst>
          </p:cNvPr>
          <p:cNvCxnSpPr>
            <a:cxnSpLocks/>
          </p:cNvCxnSpPr>
          <p:nvPr/>
        </p:nvCxnSpPr>
        <p:spPr>
          <a:xfrm>
            <a:off x="1524000" y="6453336"/>
            <a:ext cx="81003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dnaslov 2">
            <a:extLst>
              <a:ext uri="{FF2B5EF4-FFF2-40B4-BE49-F238E27FC236}">
                <a16:creationId xmlns="" xmlns:a16="http://schemas.microsoft.com/office/drawing/2014/main" id="{30DD816C-2F8F-4FF7-8EC3-24A2B4BE0804}"/>
              </a:ext>
            </a:extLst>
          </p:cNvPr>
          <p:cNvSpPr txBox="1">
            <a:spLocks/>
          </p:cNvSpPr>
          <p:nvPr/>
        </p:nvSpPr>
        <p:spPr>
          <a:xfrm flipV="1">
            <a:off x="1637142" y="2378567"/>
            <a:ext cx="2296051" cy="45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600" dirty="0">
                <a:solidFill>
                  <a:schemeClr val="tx1"/>
                </a:solidFill>
              </a:rPr>
              <a:t> </a:t>
            </a:r>
            <a:endParaRPr lang="sl-SI" sz="1600" b="1" dirty="0">
              <a:solidFill>
                <a:schemeClr val="tx1"/>
              </a:solidFill>
            </a:endParaRPr>
          </a:p>
        </p:txBody>
      </p:sp>
      <p:pic>
        <p:nvPicPr>
          <p:cNvPr id="22" name="Slika 2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37142" y="161649"/>
            <a:ext cx="1288081" cy="854339"/>
          </a:xfrm>
          <a:prstGeom prst="rect">
            <a:avLst/>
          </a:prstGeom>
        </p:spPr>
      </p:pic>
      <p:pic>
        <p:nvPicPr>
          <p:cNvPr id="23" name="Slika 22" descr="C:\Users\Petra\Desktop\PETIDA\logo\logo petida-01 (1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406" y="200159"/>
            <a:ext cx="918094" cy="895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 descr="Rezultat iskanja slik za logotip filozofske fakultete v Ljubljan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73091" y="53067"/>
            <a:ext cx="983032" cy="983032"/>
          </a:xfrm>
          <a:prstGeom prst="rect">
            <a:avLst/>
          </a:prstGeom>
          <a:noFill/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xmlns="" id="{B2FBD066-624E-4418-89C2-DF92B1C29D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832" y="3111195"/>
            <a:ext cx="4234773" cy="2840493"/>
          </a:xfrm>
          <a:prstGeom prst="rect">
            <a:avLst/>
          </a:prstGeom>
        </p:spPr>
      </p:pic>
      <p:pic>
        <p:nvPicPr>
          <p:cNvPr id="26" name="Slika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519" y="1280786"/>
            <a:ext cx="2553730" cy="181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/>
          <p:cNvSpPr txBox="1"/>
          <p:nvPr/>
        </p:nvSpPr>
        <p:spPr>
          <a:xfrm>
            <a:off x="115329" y="395416"/>
            <a:ext cx="1182129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dirty="0" smtClean="0">
                <a:latin typeface="Algerian" panose="04020705040A02060702" pitchFamily="82" charset="0"/>
              </a:rPr>
              <a:t>Naše SOLZICE</a:t>
            </a:r>
          </a:p>
          <a:p>
            <a:pPr algn="ctr"/>
            <a:r>
              <a:rPr lang="sl-SI" dirty="0" smtClean="0">
                <a:latin typeface="Algerian" panose="04020705040A02060702" pitchFamily="82" charset="0"/>
              </a:rPr>
              <a:t>(</a:t>
            </a:r>
            <a:r>
              <a:rPr lang="sl-SI" dirty="0" smtClean="0">
                <a:latin typeface="Blackadder ITC" panose="04020505051007020D02" pitchFamily="82" charset="0"/>
              </a:rPr>
              <a:t>dramatizacije po Prežihu</a:t>
            </a:r>
            <a:r>
              <a:rPr lang="sl-SI" dirty="0" smtClean="0">
                <a:latin typeface="Algerian" panose="04020705040A02060702" pitchFamily="82" charset="0"/>
              </a:rPr>
              <a:t>)  </a:t>
            </a:r>
          </a:p>
          <a:p>
            <a:pPr algn="ctr"/>
            <a:r>
              <a:rPr lang="sl-SI" sz="2000" dirty="0" smtClean="0">
                <a:latin typeface="Algerian" panose="04020705040A02060702" pitchFamily="82" charset="0"/>
              </a:rPr>
              <a:t>OŠ Koroški jeklarji, POŠ Kotlje</a:t>
            </a:r>
          </a:p>
          <a:p>
            <a:pPr algn="ctr"/>
            <a:r>
              <a:rPr lang="sl-SI" sz="2000" dirty="0" smtClean="0">
                <a:latin typeface="Algerian" panose="04020705040A02060702" pitchFamily="82" charset="0"/>
              </a:rPr>
              <a:t>2021 / 2022</a:t>
            </a:r>
            <a:endParaRPr lang="sl-SI" sz="2000" dirty="0">
              <a:latin typeface="Algerian" panose="04020705040A02060702" pitchFamily="82" charset="0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329" y="120460"/>
            <a:ext cx="1288081" cy="854339"/>
          </a:xfrm>
          <a:prstGeom prst="rect">
            <a:avLst/>
          </a:prstGeom>
        </p:spPr>
      </p:pic>
      <p:pic>
        <p:nvPicPr>
          <p:cNvPr id="17" name="Slika 16" descr="C:\Users\Petra\Desktop\PETIDA\logo\logo petida-01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84160" y="99864"/>
            <a:ext cx="918094" cy="895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Rezultat iskanja slik za logotip filozofske fakultete v Ljubljan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6484" y="5847906"/>
            <a:ext cx="983032" cy="983032"/>
          </a:xfrm>
          <a:prstGeom prst="rect">
            <a:avLst/>
          </a:prstGeom>
          <a:noFill/>
        </p:spPr>
      </p:pic>
      <p:grpSp>
        <p:nvGrpSpPr>
          <p:cNvPr id="24" name="Skupina 23">
            <a:extLst>
              <a:ext uri="{FF2B5EF4-FFF2-40B4-BE49-F238E27FC236}">
                <a16:creationId xmlns="" xmlns:a16="http://schemas.microsoft.com/office/drawing/2014/main" id="{7F46E61A-3FAB-4560-9AB3-06908036F1C5}"/>
              </a:ext>
            </a:extLst>
          </p:cNvPr>
          <p:cNvGrpSpPr/>
          <p:nvPr/>
        </p:nvGrpSpPr>
        <p:grpSpPr>
          <a:xfrm>
            <a:off x="-658989" y="5755825"/>
            <a:ext cx="11326989" cy="1097973"/>
            <a:chOff x="0" y="144498"/>
            <a:chExt cx="9144000" cy="1097973"/>
          </a:xfrm>
        </p:grpSpPr>
        <p:pic>
          <p:nvPicPr>
            <p:cNvPr id="25" name="Picture 2" descr="MIZS_slovenščina">
              <a:extLst>
                <a:ext uri="{FF2B5EF4-FFF2-40B4-BE49-F238E27FC236}">
                  <a16:creationId xmlns="" xmlns:a16="http://schemas.microsoft.com/office/drawing/2014/main" id="{575DBCE5-4BF9-4F88-A7EE-84D8E5490D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4994" y="484854"/>
              <a:ext cx="2181514" cy="351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6" descr="Logo_EKP_socialni_sklad_SLO_slogan">
              <a:extLst>
                <a:ext uri="{FF2B5EF4-FFF2-40B4-BE49-F238E27FC236}">
                  <a16:creationId xmlns="" xmlns:a16="http://schemas.microsoft.com/office/drawing/2014/main" id="{8050528A-800D-403F-88E4-125F63390DE5}"/>
                </a:ext>
              </a:extLst>
            </p:cNvPr>
            <p:cNvPicPr/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300192" y="144498"/>
              <a:ext cx="2227708" cy="1052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Slika 26">
              <a:extLst>
                <a:ext uri="{FF2B5EF4-FFF2-40B4-BE49-F238E27FC236}">
                  <a16:creationId xmlns="" xmlns:a16="http://schemas.microsoft.com/office/drawing/2014/main" id="{B1F5DBBE-E2B0-4FD1-AFC6-E93606DBD0C7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8352" y="527432"/>
              <a:ext cx="1476000" cy="288000"/>
            </a:xfrm>
            <a:prstGeom prst="rect">
              <a:avLst/>
            </a:prstGeom>
          </p:spPr>
        </p:pic>
        <p:sp>
          <p:nvSpPr>
            <p:cNvPr id="28" name="Pravokotnik 27">
              <a:extLst>
                <a:ext uri="{FF2B5EF4-FFF2-40B4-BE49-F238E27FC236}">
                  <a16:creationId xmlns="" xmlns:a16="http://schemas.microsoft.com/office/drawing/2014/main" id="{3FCB3B6C-948E-4A9E-B64D-D34FBA665BD1}"/>
                </a:ext>
              </a:extLst>
            </p:cNvPr>
            <p:cNvSpPr/>
            <p:nvPr/>
          </p:nvSpPr>
          <p:spPr>
            <a:xfrm>
              <a:off x="0" y="1196752"/>
              <a:ext cx="9144000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pic>
        <p:nvPicPr>
          <p:cNvPr id="29" name="Slika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637" y="1954682"/>
            <a:ext cx="2989445" cy="3985927"/>
          </a:xfrm>
          <a:prstGeom prst="rect">
            <a:avLst/>
          </a:prstGeom>
        </p:spPr>
      </p:pic>
      <p:pic>
        <p:nvPicPr>
          <p:cNvPr id="30" name="Slika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500" y="1728537"/>
            <a:ext cx="3117707" cy="3472249"/>
          </a:xfrm>
          <a:prstGeom prst="rect">
            <a:avLst/>
          </a:prstGeom>
        </p:spPr>
      </p:pic>
      <p:pic>
        <p:nvPicPr>
          <p:cNvPr id="31" name="Slika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44" y="1252854"/>
            <a:ext cx="3124888" cy="3406346"/>
          </a:xfrm>
          <a:prstGeom prst="rect">
            <a:avLst/>
          </a:prstGeom>
        </p:spPr>
      </p:pic>
      <p:sp>
        <p:nvSpPr>
          <p:cNvPr id="32" name="PoljeZBesedilom 31"/>
          <p:cNvSpPr txBox="1"/>
          <p:nvPr/>
        </p:nvSpPr>
        <p:spPr>
          <a:xfrm>
            <a:off x="624808" y="4837975"/>
            <a:ext cx="2859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Levi </a:t>
            </a:r>
            <a:r>
              <a:rPr lang="sl-SI" dirty="0" err="1" smtClean="0"/>
              <a:t>devžej</a:t>
            </a:r>
            <a:r>
              <a:rPr lang="sl-SI" dirty="0" smtClean="0"/>
              <a:t> – po naše.</a:t>
            </a:r>
            <a:endParaRPr lang="sl-SI" dirty="0"/>
          </a:p>
        </p:txBody>
      </p:sp>
      <p:sp>
        <p:nvSpPr>
          <p:cNvPr id="33" name="PoljeZBesedilom 32"/>
          <p:cNvSpPr txBox="1"/>
          <p:nvPr/>
        </p:nvSpPr>
        <p:spPr>
          <a:xfrm>
            <a:off x="4592763" y="5469924"/>
            <a:ext cx="2854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Kaj je v peklu? - Solzice</a:t>
            </a:r>
            <a:endParaRPr lang="sl-SI" dirty="0"/>
          </a:p>
        </p:txBody>
      </p:sp>
      <p:sp>
        <p:nvSpPr>
          <p:cNvPr id="34" name="PoljeZBesedilom 33"/>
          <p:cNvSpPr txBox="1"/>
          <p:nvPr/>
        </p:nvSpPr>
        <p:spPr>
          <a:xfrm>
            <a:off x="7776519" y="5313405"/>
            <a:ext cx="4085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Potolčeni </a:t>
            </a:r>
            <a:r>
              <a:rPr lang="sl-SI" dirty="0" err="1" smtClean="0"/>
              <a:t>kramoh</a:t>
            </a:r>
            <a:r>
              <a:rPr lang="sl-SI" dirty="0" smtClean="0"/>
              <a:t> je bil „drugačen“.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88604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="" xmlns:a16="http://schemas.microsoft.com/office/drawing/2014/main" id="{7B0396AA-05E1-4056-93A3-C8C85767AB0E}"/>
              </a:ext>
            </a:extLst>
          </p:cNvPr>
          <p:cNvSpPr/>
          <p:nvPr/>
        </p:nvSpPr>
        <p:spPr>
          <a:xfrm>
            <a:off x="3071664" y="4077073"/>
            <a:ext cx="7596336" cy="278092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Podnaslov 2">
            <a:extLst>
              <a:ext uri="{FF2B5EF4-FFF2-40B4-BE49-F238E27FC236}">
                <a16:creationId xmlns="" xmlns:a16="http://schemas.microsoft.com/office/drawing/2014/main" id="{11D58640-F20C-4C82-859E-6252ACB12CC1}"/>
              </a:ext>
            </a:extLst>
          </p:cNvPr>
          <p:cNvSpPr txBox="1">
            <a:spLocks/>
          </p:cNvSpPr>
          <p:nvPr/>
        </p:nvSpPr>
        <p:spPr>
          <a:xfrm>
            <a:off x="1690417" y="4945034"/>
            <a:ext cx="2092380" cy="1103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l-SI" sz="1200" b="1" dirty="0"/>
          </a:p>
        </p:txBody>
      </p:sp>
      <p:sp>
        <p:nvSpPr>
          <p:cNvPr id="9" name="Naslov 1">
            <a:extLst>
              <a:ext uri="{FF2B5EF4-FFF2-40B4-BE49-F238E27FC236}">
                <a16:creationId xmlns="" xmlns:a16="http://schemas.microsoft.com/office/drawing/2014/main" id="{2EEB6C88-B274-43BC-831B-B074E26B04E1}"/>
              </a:ext>
            </a:extLst>
          </p:cNvPr>
          <p:cNvSpPr txBox="1">
            <a:spLocks/>
          </p:cNvSpPr>
          <p:nvPr/>
        </p:nvSpPr>
        <p:spPr>
          <a:xfrm>
            <a:off x="887453" y="1985599"/>
            <a:ext cx="7959986" cy="34819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sl-SI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l-SI" sz="2000" b="1" dirty="0"/>
          </a:p>
          <a:p>
            <a:pPr marL="342900" indent="-342900" algn="l"/>
            <a:endParaRPr lang="sl-SI" sz="2000" b="1" dirty="0"/>
          </a:p>
          <a:p>
            <a:pPr marL="342900" indent="-342900" algn="l"/>
            <a:endParaRPr lang="sl-SI" sz="2000" b="1" dirty="0"/>
          </a:p>
          <a:p>
            <a:pPr marL="342900" indent="-342900" algn="l"/>
            <a:endParaRPr lang="sl-SI" sz="2000" b="1" dirty="0"/>
          </a:p>
          <a:p>
            <a:pPr marL="342900" indent="-342900" algn="l"/>
            <a:endParaRPr lang="sl-SI" sz="2000" b="1" dirty="0"/>
          </a:p>
          <a:p>
            <a:pPr marL="342900" indent="-342900" algn="l"/>
            <a:r>
              <a:rPr lang="sl-SI" sz="2000" b="1" dirty="0"/>
              <a:t>OŠ Koroški jeklarji, Ravne </a:t>
            </a:r>
            <a:r>
              <a:rPr lang="sl-SI" sz="2000" b="1" dirty="0" smtClean="0"/>
              <a:t>na </a:t>
            </a:r>
            <a:r>
              <a:rPr lang="sl-SI" sz="2000" b="1" dirty="0" smtClean="0"/>
              <a:t>Koroškem, POŠ Kotlje</a:t>
            </a:r>
            <a:endParaRPr lang="sl-SI" sz="2000" b="1" dirty="0"/>
          </a:p>
          <a:p>
            <a:pPr marL="342900" indent="-342900" algn="l">
              <a:buFont typeface="Arial" pitchFamily="34" charset="0"/>
              <a:buChar char="•"/>
            </a:pPr>
            <a:r>
              <a:rPr lang="sl-SI" sz="2000" dirty="0" smtClean="0"/>
              <a:t>22</a:t>
            </a:r>
            <a:r>
              <a:rPr lang="sl-SI" sz="2000" dirty="0" smtClean="0"/>
              <a:t> </a:t>
            </a:r>
            <a:r>
              <a:rPr lang="sl-SI" sz="2000" dirty="0"/>
              <a:t>učencev </a:t>
            </a:r>
            <a:r>
              <a:rPr lang="sl-SI" sz="2000" dirty="0" smtClean="0"/>
              <a:t>2</a:t>
            </a:r>
            <a:r>
              <a:rPr lang="sl-SI" sz="2000" dirty="0" smtClean="0"/>
              <a:t>. r, 18 učencev 3.r ter 20 učencev 4.r </a:t>
            </a:r>
            <a:r>
              <a:rPr lang="sl-SI" sz="2000" b="1" dirty="0" smtClean="0"/>
              <a:t>POŠ Kotlje</a:t>
            </a:r>
            <a:endParaRPr lang="sl-SI" sz="2000" b="1" dirty="0"/>
          </a:p>
          <a:p>
            <a:pPr marL="342900" indent="-342900" algn="l">
              <a:buFont typeface="Arial" pitchFamily="34" charset="0"/>
              <a:buChar char="•"/>
            </a:pPr>
            <a:r>
              <a:rPr lang="sl-SI" sz="1800" dirty="0" smtClean="0"/>
              <a:t>Mentorice</a:t>
            </a:r>
            <a:r>
              <a:rPr lang="sl-SI" sz="1800" dirty="0" smtClean="0"/>
              <a:t> </a:t>
            </a:r>
            <a:r>
              <a:rPr lang="sl-SI" sz="1800" dirty="0" smtClean="0"/>
              <a:t>Aleksandra </a:t>
            </a:r>
            <a:r>
              <a:rPr lang="sl-SI" sz="1800" dirty="0" err="1" smtClean="0"/>
              <a:t>Kričej</a:t>
            </a:r>
            <a:r>
              <a:rPr lang="sl-SI" sz="1800" dirty="0" smtClean="0"/>
              <a:t> prof. RP, Vanja Kačič prof. RP, Suzana </a:t>
            </a:r>
            <a:r>
              <a:rPr lang="sl-SI" sz="1800" dirty="0" err="1" smtClean="0"/>
              <a:t>Makič</a:t>
            </a:r>
            <a:r>
              <a:rPr lang="sl-SI" sz="1800" dirty="0" smtClean="0"/>
              <a:t> prof. RP</a:t>
            </a:r>
            <a:endParaRPr lang="sl-SI" sz="1800" dirty="0"/>
          </a:p>
          <a:p>
            <a:pPr marL="342900" indent="-342900" algn="l"/>
            <a:r>
              <a:rPr lang="sl-SI" sz="2000" b="1" dirty="0"/>
              <a:t>Umetniki: </a:t>
            </a:r>
            <a:endParaRPr lang="sl-SI" sz="20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000" dirty="0" smtClean="0"/>
              <a:t>Grega Močivnik</a:t>
            </a:r>
            <a:r>
              <a:rPr lang="sl-SI" sz="2000" dirty="0" smtClean="0"/>
              <a:t>, gledališčnik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000" dirty="0" smtClean="0"/>
              <a:t>Ana Lorger, dramaturginja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r-Latn-ME" sz="2000" dirty="0"/>
              <a:t>Katja Vravnik, Tea Kovše, gledališče </a:t>
            </a:r>
            <a:r>
              <a:rPr lang="sr-Latn-ME" sz="2000" dirty="0" smtClean="0"/>
              <a:t>DELA</a:t>
            </a:r>
            <a:r>
              <a:rPr lang="sl-SI" sz="2000" dirty="0" smtClean="0"/>
              <a:t>, lutkarici</a:t>
            </a:r>
            <a:endParaRPr lang="sr-Latn-ME" sz="2000" dirty="0"/>
          </a:p>
          <a:p>
            <a:pPr marL="342900" indent="-342900" algn="l"/>
            <a:r>
              <a:rPr lang="sr-Latn-ME" sz="2000" b="1" dirty="0" smtClean="0"/>
              <a:t>Kulturne </a:t>
            </a:r>
            <a:r>
              <a:rPr lang="sr-Latn-ME" sz="2000" b="1" dirty="0"/>
              <a:t>institucije: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000" dirty="0"/>
              <a:t>Koroški pokrajinski muzej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000" dirty="0"/>
              <a:t>Koroška osrednja knjižnica dr. Franca Sušnika</a:t>
            </a:r>
          </a:p>
          <a:p>
            <a:pPr marL="342900" indent="-342900" algn="l"/>
            <a:r>
              <a:rPr lang="sl-SI" sz="2000" b="1" dirty="0"/>
              <a:t>Strokovna podpora: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000" dirty="0"/>
              <a:t>dr. Petra Štirn Janota, Darja Štirn, dr. Robi </a:t>
            </a:r>
            <a:r>
              <a:rPr lang="sl-SI" sz="2000" dirty="0" smtClean="0"/>
              <a:t>Kroflič,  UL FF in </a:t>
            </a:r>
            <a:r>
              <a:rPr lang="sl-SI" sz="2000" dirty="0"/>
              <a:t>Zavod PETIDA</a:t>
            </a:r>
          </a:p>
          <a:p>
            <a:pPr marL="342900" indent="-342900" algn="l"/>
            <a:endParaRPr lang="sl-SI" sz="2000" dirty="0"/>
          </a:p>
          <a:p>
            <a:pPr marL="342900" indent="-342900" algn="l"/>
            <a:endParaRPr lang="sl-SI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l-SI" sz="2000" b="1" dirty="0"/>
          </a:p>
        </p:txBody>
      </p:sp>
      <p:sp>
        <p:nvSpPr>
          <p:cNvPr id="8" name="Označba mesta noge 3">
            <a:extLst>
              <a:ext uri="{FF2B5EF4-FFF2-40B4-BE49-F238E27FC236}">
                <a16:creationId xmlns="" xmlns:a16="http://schemas.microsoft.com/office/drawing/2014/main" id="{E45880EE-F277-48BF-AB4E-825D64E3C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31905" y="6356351"/>
            <a:ext cx="4536503" cy="501649"/>
          </a:xfrm>
        </p:spPr>
        <p:txBody>
          <a:bodyPr/>
          <a:lstStyle/>
          <a:p>
            <a:r>
              <a:rPr lang="sl-SI" sz="900" dirty="0"/>
              <a:t>Operacijo sofinancirata Republika Slovenija in Evropska unija iz Evropskega socialnega sklada. 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="" xmlns:a16="http://schemas.microsoft.com/office/drawing/2014/main" id="{7F46E61A-3FAB-4560-9AB3-06908036F1C5}"/>
              </a:ext>
            </a:extLst>
          </p:cNvPr>
          <p:cNvGrpSpPr/>
          <p:nvPr/>
        </p:nvGrpSpPr>
        <p:grpSpPr>
          <a:xfrm>
            <a:off x="428406" y="161649"/>
            <a:ext cx="11326989" cy="1097973"/>
            <a:chOff x="0" y="144498"/>
            <a:chExt cx="9144000" cy="1097973"/>
          </a:xfrm>
        </p:grpSpPr>
        <p:pic>
          <p:nvPicPr>
            <p:cNvPr id="11" name="Picture 2" descr="MIZS_slovenščina">
              <a:extLst>
                <a:ext uri="{FF2B5EF4-FFF2-40B4-BE49-F238E27FC236}">
                  <a16:creationId xmlns="" xmlns:a16="http://schemas.microsoft.com/office/drawing/2014/main" id="{575DBCE5-4BF9-4F88-A7EE-84D8E5490D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4994" y="484854"/>
              <a:ext cx="2181514" cy="351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6" descr="Logo_EKP_socialni_sklad_SLO_slogan">
              <a:extLst>
                <a:ext uri="{FF2B5EF4-FFF2-40B4-BE49-F238E27FC236}">
                  <a16:creationId xmlns="" xmlns:a16="http://schemas.microsoft.com/office/drawing/2014/main" id="{8050528A-800D-403F-88E4-125F63390DE5}"/>
                </a:ext>
              </a:extLst>
            </p:cNvPr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00192" y="144498"/>
              <a:ext cx="2227708" cy="1052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Slika 13">
              <a:extLst>
                <a:ext uri="{FF2B5EF4-FFF2-40B4-BE49-F238E27FC236}">
                  <a16:creationId xmlns="" xmlns:a16="http://schemas.microsoft.com/office/drawing/2014/main" id="{B1F5DBBE-E2B0-4FD1-AFC6-E93606DBD0C7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8352" y="527432"/>
              <a:ext cx="1476000" cy="288000"/>
            </a:xfrm>
            <a:prstGeom prst="rect">
              <a:avLst/>
            </a:prstGeom>
          </p:spPr>
        </p:pic>
        <p:sp>
          <p:nvSpPr>
            <p:cNvPr id="15" name="Pravokotnik 14">
              <a:extLst>
                <a:ext uri="{FF2B5EF4-FFF2-40B4-BE49-F238E27FC236}">
                  <a16:creationId xmlns="" xmlns:a16="http://schemas.microsoft.com/office/drawing/2014/main" id="{3FCB3B6C-948E-4A9E-B64D-D34FBA665BD1}"/>
                </a:ext>
              </a:extLst>
            </p:cNvPr>
            <p:cNvSpPr/>
            <p:nvPr/>
          </p:nvSpPr>
          <p:spPr>
            <a:xfrm>
              <a:off x="0" y="1196752"/>
              <a:ext cx="9144000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cxnSp>
        <p:nvCxnSpPr>
          <p:cNvPr id="16" name="Raven povezovalnik 15">
            <a:extLst>
              <a:ext uri="{FF2B5EF4-FFF2-40B4-BE49-F238E27FC236}">
                <a16:creationId xmlns="" xmlns:a16="http://schemas.microsoft.com/office/drawing/2014/main" id="{F7321B47-50A6-46AE-9C95-80379C0C06A3}"/>
              </a:ext>
            </a:extLst>
          </p:cNvPr>
          <p:cNvCxnSpPr>
            <a:cxnSpLocks/>
          </p:cNvCxnSpPr>
          <p:nvPr/>
        </p:nvCxnSpPr>
        <p:spPr>
          <a:xfrm>
            <a:off x="1524000" y="6453336"/>
            <a:ext cx="81003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dnaslov 2">
            <a:extLst>
              <a:ext uri="{FF2B5EF4-FFF2-40B4-BE49-F238E27FC236}">
                <a16:creationId xmlns="" xmlns:a16="http://schemas.microsoft.com/office/drawing/2014/main" id="{30DD816C-2F8F-4FF7-8EC3-24A2B4BE0804}"/>
              </a:ext>
            </a:extLst>
          </p:cNvPr>
          <p:cNvSpPr txBox="1">
            <a:spLocks/>
          </p:cNvSpPr>
          <p:nvPr/>
        </p:nvSpPr>
        <p:spPr>
          <a:xfrm flipV="1">
            <a:off x="1637142" y="2378567"/>
            <a:ext cx="2296051" cy="45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600" dirty="0">
                <a:solidFill>
                  <a:schemeClr val="tx1"/>
                </a:solidFill>
              </a:rPr>
              <a:t> </a:t>
            </a:r>
            <a:endParaRPr lang="sl-SI" sz="1600" b="1" dirty="0">
              <a:solidFill>
                <a:schemeClr val="tx1"/>
              </a:solidFill>
            </a:endParaRPr>
          </a:p>
        </p:txBody>
      </p:sp>
      <p:pic>
        <p:nvPicPr>
          <p:cNvPr id="22" name="Slika 2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37142" y="161649"/>
            <a:ext cx="1288081" cy="854339"/>
          </a:xfrm>
          <a:prstGeom prst="rect">
            <a:avLst/>
          </a:prstGeom>
        </p:spPr>
      </p:pic>
      <p:pic>
        <p:nvPicPr>
          <p:cNvPr id="23" name="Slika 22" descr="C:\Users\Petra\Desktop\PETIDA\logo\logo petida-01 (1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406" y="200159"/>
            <a:ext cx="918094" cy="895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 descr="Rezultat iskanja slik za logotip filozofske fakultete v Ljubljan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73091" y="53067"/>
            <a:ext cx="983032" cy="983032"/>
          </a:xfrm>
          <a:prstGeom prst="rect">
            <a:avLst/>
          </a:prstGeom>
          <a:noFill/>
        </p:spPr>
      </p:pic>
      <p:sp>
        <p:nvSpPr>
          <p:cNvPr id="2" name="PoljeZBesedilom 1"/>
          <p:cNvSpPr txBox="1"/>
          <p:nvPr/>
        </p:nvSpPr>
        <p:spPr>
          <a:xfrm>
            <a:off x="1346500" y="1359243"/>
            <a:ext cx="774807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dirty="0">
                <a:latin typeface="Algerian" panose="04020705040A02060702" pitchFamily="82" charset="0"/>
              </a:rPr>
              <a:t>Naše SOLZICE</a:t>
            </a:r>
          </a:p>
          <a:p>
            <a:pPr algn="ctr"/>
            <a:r>
              <a:rPr lang="sl-SI" dirty="0" smtClean="0">
                <a:latin typeface="Algerian" panose="04020705040A02060702" pitchFamily="82" charset="0"/>
              </a:rPr>
              <a:t>                                                             (</a:t>
            </a:r>
            <a:r>
              <a:rPr lang="sl-SI" dirty="0">
                <a:latin typeface="Blackadder ITC" panose="04020505051007020D02" pitchFamily="82" charset="0"/>
              </a:rPr>
              <a:t>dramatizacije po Prežihu</a:t>
            </a:r>
            <a:r>
              <a:rPr lang="sl-SI" dirty="0">
                <a:latin typeface="Algerian" panose="04020705040A02060702" pitchFamily="82" charset="0"/>
              </a:rPr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409930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0" t="9847" r="5085" b="11999"/>
          <a:stretch>
            <a:fillRect/>
          </a:stretch>
        </p:blipFill>
        <p:spPr>
          <a:xfrm>
            <a:off x="1666844" y="1571612"/>
            <a:ext cx="3611588" cy="5000660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3762" r="4559" b="9691"/>
          <a:stretch>
            <a:fillRect/>
          </a:stretch>
        </p:blipFill>
        <p:spPr>
          <a:xfrm rot="10800000" flipV="1">
            <a:off x="5453058" y="2331237"/>
            <a:ext cx="5015692" cy="3176605"/>
          </a:xfrm>
          <a:prstGeom prst="rect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</p:pic>
      <p:sp>
        <p:nvSpPr>
          <p:cNvPr id="5" name="PoljeZBesedilom 4"/>
          <p:cNvSpPr txBox="1"/>
          <p:nvPr/>
        </p:nvSpPr>
        <p:spPr>
          <a:xfrm>
            <a:off x="5310182" y="5929331"/>
            <a:ext cx="5999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/>
              <a:t>Forma </a:t>
            </a:r>
            <a:r>
              <a:rPr lang="sl-SI" sz="1400" dirty="0" smtClean="0"/>
              <a:t>VIV-a </a:t>
            </a:r>
            <a:r>
              <a:rPr lang="sl-SI" sz="1400" dirty="0"/>
              <a:t>1 in 2, Nina Razgoršek, učenka 8</a:t>
            </a:r>
            <a:r>
              <a:rPr lang="sl-SI" sz="1400" dirty="0" smtClean="0"/>
              <a:t>. b </a:t>
            </a:r>
            <a:r>
              <a:rPr lang="sl-SI" sz="1400" dirty="0"/>
              <a:t>razreda OŠ Koroški jeklarji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1524000" y="714356"/>
            <a:ext cx="90011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/>
              <a:t>Kulturni tabor ZGODBE FORMA VIV, </a:t>
            </a:r>
          </a:p>
          <a:p>
            <a:pPr algn="ctr"/>
            <a:r>
              <a:rPr lang="sl-SI" sz="3200" b="1" dirty="0"/>
              <a:t>                       </a:t>
            </a:r>
            <a:r>
              <a:rPr lang="sl-SI" sz="3200" b="1" dirty="0" smtClean="0"/>
              <a:t>                 </a:t>
            </a:r>
            <a:r>
              <a:rPr lang="sl-SI" sz="2400" b="1" dirty="0" smtClean="0"/>
              <a:t>OŠ </a:t>
            </a:r>
            <a:r>
              <a:rPr lang="sl-SI" sz="2400" b="1" dirty="0"/>
              <a:t>Koroški </a:t>
            </a:r>
            <a:r>
              <a:rPr lang="sl-SI" sz="2400" b="1" dirty="0" smtClean="0"/>
              <a:t>jeklarji Ravne na Koroškem</a:t>
            </a:r>
            <a:endParaRPr lang="sl-SI" sz="2400" b="1" dirty="0"/>
          </a:p>
          <a:p>
            <a:pPr algn="ctr"/>
            <a:r>
              <a:rPr lang="sl-SI" sz="2800" b="1" dirty="0"/>
              <a:t>                                                                           </a:t>
            </a:r>
            <a:r>
              <a:rPr lang="sl-SI" sz="2000" b="1" dirty="0" smtClean="0"/>
              <a:t>šolsko leto 2018/2019</a:t>
            </a:r>
            <a:endParaRPr lang="sl-SI" sz="2000" b="1" dirty="0"/>
          </a:p>
          <a:p>
            <a:pPr algn="ctr"/>
            <a:endParaRPr lang="sl-SI" sz="2800" b="1" dirty="0"/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24299" y="142853"/>
            <a:ext cx="857255" cy="568587"/>
          </a:xfrm>
          <a:prstGeom prst="rect">
            <a:avLst/>
          </a:prstGeom>
        </p:spPr>
      </p:pic>
      <p:pic>
        <p:nvPicPr>
          <p:cNvPr id="1026" name="Picture 26" descr="Logo_EKP_socialni_sklad_SLO_slogan"/>
          <p:cNvPicPr>
            <a:picLocks noChangeAspect="1" noChangeArrowheads="1"/>
          </p:cNvPicPr>
          <p:nvPr/>
        </p:nvPicPr>
        <p:blipFill>
          <a:blip r:embed="rId5" cstate="print"/>
          <a:srcRect t="17587" b="22348"/>
          <a:stretch>
            <a:fillRect/>
          </a:stretch>
        </p:blipFill>
        <p:spPr bwMode="auto">
          <a:xfrm>
            <a:off x="8888418" y="214290"/>
            <a:ext cx="1779583" cy="517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25" descr="MIZS_slovenščin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6133" y="285728"/>
            <a:ext cx="1927221" cy="31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Slika 14" descr="Slika, ki vsebuje besede izrezek&#10;&#10;Opis, ustvarjen z visoko stopnjo zanesljivosti.">
            <a:extLst>
              <a:ext uri="{FF2B5EF4-FFF2-40B4-BE49-F238E27FC236}">
                <a16:creationId xmlns="" xmlns:a16="http://schemas.microsoft.com/office/drawing/2014/main" id="{6C3EDED5-53CD-4098-8284-DD328CB541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21" y="214290"/>
            <a:ext cx="2027667" cy="377104"/>
          </a:xfrm>
          <a:prstGeom prst="rect">
            <a:avLst/>
          </a:prstGeom>
        </p:spPr>
      </p:pic>
      <p:pic>
        <p:nvPicPr>
          <p:cNvPr id="16" name="Shape 58"/>
          <p:cNvPicPr preferRelativeResize="0"/>
          <p:nvPr/>
        </p:nvPicPr>
        <p:blipFill>
          <a:blip r:embed="rId8" cstate="print">
            <a:alphaModFix/>
          </a:blip>
          <a:stretch>
            <a:fillRect/>
          </a:stretch>
        </p:blipFill>
        <p:spPr>
          <a:xfrm>
            <a:off x="5238745" y="142853"/>
            <a:ext cx="360377" cy="576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 descr="Rezultat iskanja slik za logotip filozofske fakultete v Ljubljani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6000" y="0"/>
            <a:ext cx="785838" cy="785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166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="" xmlns:a16="http://schemas.microsoft.com/office/drawing/2014/main" id="{7B0396AA-05E1-4056-93A3-C8C85767AB0E}"/>
              </a:ext>
            </a:extLst>
          </p:cNvPr>
          <p:cNvSpPr/>
          <p:nvPr/>
        </p:nvSpPr>
        <p:spPr>
          <a:xfrm>
            <a:off x="3071664" y="4077073"/>
            <a:ext cx="7596336" cy="278092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Naslov 1">
            <a:extLst>
              <a:ext uri="{FF2B5EF4-FFF2-40B4-BE49-F238E27FC236}">
                <a16:creationId xmlns="" xmlns:a16="http://schemas.microsoft.com/office/drawing/2014/main" id="{7033DDC1-BF80-458A-B495-BD57DDBF2D68}"/>
              </a:ext>
            </a:extLst>
          </p:cNvPr>
          <p:cNvSpPr txBox="1">
            <a:spLocks/>
          </p:cNvSpPr>
          <p:nvPr/>
        </p:nvSpPr>
        <p:spPr>
          <a:xfrm>
            <a:off x="1161535" y="1340768"/>
            <a:ext cx="9506465" cy="14401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dirty="0"/>
              <a:t>Ustvarjalci kulturnega tabora ZGODBE FORMA </a:t>
            </a:r>
            <a:r>
              <a:rPr lang="sl-SI" sz="3200" dirty="0" smtClean="0"/>
              <a:t>VIV </a:t>
            </a:r>
            <a:r>
              <a:rPr lang="sl-SI" dirty="0" smtClean="0"/>
              <a:t>2018/2019</a:t>
            </a:r>
            <a:endParaRPr lang="sl-SI" dirty="0"/>
          </a:p>
          <a:p>
            <a:r>
              <a:rPr lang="sl-SI" sz="3600" dirty="0">
                <a:solidFill>
                  <a:srgbClr val="FF0000"/>
                </a:solidFill>
              </a:rPr>
              <a:t/>
            </a:r>
            <a:br>
              <a:rPr lang="sl-SI" sz="3600" dirty="0">
                <a:solidFill>
                  <a:srgbClr val="FF0000"/>
                </a:solidFill>
              </a:rPr>
            </a:br>
            <a:endParaRPr lang="sl-SI" sz="2400" dirty="0">
              <a:solidFill>
                <a:srgbClr val="FF0000"/>
              </a:solidFill>
            </a:endParaRPr>
          </a:p>
        </p:txBody>
      </p:sp>
      <p:sp>
        <p:nvSpPr>
          <p:cNvPr id="7" name="Podnaslov 2">
            <a:extLst>
              <a:ext uri="{FF2B5EF4-FFF2-40B4-BE49-F238E27FC236}">
                <a16:creationId xmlns="" xmlns:a16="http://schemas.microsoft.com/office/drawing/2014/main" id="{11D58640-F20C-4C82-859E-6252ACB12CC1}"/>
              </a:ext>
            </a:extLst>
          </p:cNvPr>
          <p:cNvSpPr txBox="1">
            <a:spLocks/>
          </p:cNvSpPr>
          <p:nvPr/>
        </p:nvSpPr>
        <p:spPr>
          <a:xfrm>
            <a:off x="1690417" y="4945034"/>
            <a:ext cx="2092380" cy="1103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l-SI" sz="1200" b="1" dirty="0"/>
          </a:p>
        </p:txBody>
      </p:sp>
      <p:sp>
        <p:nvSpPr>
          <p:cNvPr id="9" name="Naslov 1">
            <a:extLst>
              <a:ext uri="{FF2B5EF4-FFF2-40B4-BE49-F238E27FC236}">
                <a16:creationId xmlns="" xmlns:a16="http://schemas.microsoft.com/office/drawing/2014/main" id="{2EEB6C88-B274-43BC-831B-B074E26B04E1}"/>
              </a:ext>
            </a:extLst>
          </p:cNvPr>
          <p:cNvSpPr txBox="1">
            <a:spLocks/>
          </p:cNvSpPr>
          <p:nvPr/>
        </p:nvSpPr>
        <p:spPr>
          <a:xfrm>
            <a:off x="4223793" y="1916832"/>
            <a:ext cx="5976651" cy="34962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sl-SI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l-SI" sz="2000" b="1" dirty="0"/>
          </a:p>
          <a:p>
            <a:pPr marL="342900" indent="-342900" algn="l"/>
            <a:endParaRPr lang="sl-SI" sz="2000" b="1" dirty="0"/>
          </a:p>
          <a:p>
            <a:pPr marL="342900" indent="-342900" algn="l"/>
            <a:endParaRPr lang="sl-SI" sz="2000" b="1" dirty="0"/>
          </a:p>
          <a:p>
            <a:pPr marL="342900" indent="-342900" algn="l"/>
            <a:endParaRPr lang="sl-SI" sz="2000" b="1" dirty="0"/>
          </a:p>
          <a:p>
            <a:pPr marL="342900" indent="-342900" algn="l"/>
            <a:endParaRPr lang="sl-SI" sz="2000" b="1" dirty="0"/>
          </a:p>
          <a:p>
            <a:pPr marL="342900" indent="-342900" algn="l"/>
            <a:r>
              <a:rPr lang="sl-SI" sz="2000" b="1" dirty="0"/>
              <a:t>OŠ Koroški jeklarji, Ravne </a:t>
            </a:r>
            <a:r>
              <a:rPr lang="sl-SI" sz="2000" b="1" dirty="0" smtClean="0"/>
              <a:t>na </a:t>
            </a:r>
            <a:r>
              <a:rPr lang="sl-SI" sz="2000" b="1" dirty="0"/>
              <a:t>Koroškem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sl-SI" sz="2000" dirty="0"/>
              <a:t>29 učencev 4. in 5. razredov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sl-SI" sz="2000" dirty="0" err="1"/>
              <a:t>Lotka</a:t>
            </a:r>
            <a:r>
              <a:rPr lang="sl-SI" sz="2000" dirty="0"/>
              <a:t> </a:t>
            </a:r>
            <a:r>
              <a:rPr lang="sl-SI" sz="2000" dirty="0" err="1"/>
              <a:t>Velički</a:t>
            </a:r>
            <a:r>
              <a:rPr lang="sl-SI" sz="2000" dirty="0"/>
              <a:t>, prof., mentorica</a:t>
            </a:r>
          </a:p>
          <a:p>
            <a:pPr marL="342900" indent="-342900" algn="l"/>
            <a:r>
              <a:rPr lang="sl-SI" sz="2000" b="1" dirty="0"/>
              <a:t>Umetniki: </a:t>
            </a:r>
            <a:endParaRPr lang="sr-Latn-ME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r-Latn-ME" sz="2000" dirty="0"/>
              <a:t>Špela Frlic, pripovednica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r-Latn-ME" sz="2000" dirty="0"/>
              <a:t>Katja Vravnik, Tea Kovše, gledališče DELA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r-Latn-ME" sz="2000" dirty="0"/>
              <a:t>Jure Praper, Matic Črešnik, glasbenika JAZZ Ravne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r-Latn-ME" sz="2000" dirty="0"/>
              <a:t>Nika Hölzl  Praper, fotografinja</a:t>
            </a:r>
          </a:p>
          <a:p>
            <a:pPr marL="342900" indent="-342900" algn="l"/>
            <a:r>
              <a:rPr lang="sr-Latn-ME" sz="2000" b="1" dirty="0"/>
              <a:t>Kulturne institucije: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000" dirty="0"/>
              <a:t>Koroški pokrajinski muzej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000" dirty="0"/>
              <a:t>Koroška osrednja knjižnica dr. Franca Sušnika</a:t>
            </a:r>
          </a:p>
          <a:p>
            <a:pPr marL="342900" indent="-342900" algn="l"/>
            <a:r>
              <a:rPr lang="sl-SI" sz="2000" b="1" dirty="0"/>
              <a:t>Strokovna podpora: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000" dirty="0"/>
              <a:t>dr. Petra Štirn Janota, Darja Štirn, dr. Robi Kroflič</a:t>
            </a:r>
          </a:p>
          <a:p>
            <a:pPr marL="342900" indent="-342900" algn="l"/>
            <a:r>
              <a:rPr lang="sl-SI" sz="2000" dirty="0"/>
              <a:t>       UL FF in Zavod PETIDA</a:t>
            </a:r>
          </a:p>
          <a:p>
            <a:pPr marL="342900" indent="-342900" algn="l"/>
            <a:endParaRPr lang="sl-SI" sz="2000" dirty="0"/>
          </a:p>
          <a:p>
            <a:pPr marL="342900" indent="-342900" algn="l"/>
            <a:endParaRPr lang="sl-SI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l-SI" sz="2000" b="1" dirty="0"/>
          </a:p>
        </p:txBody>
      </p:sp>
      <p:cxnSp>
        <p:nvCxnSpPr>
          <p:cNvPr id="17" name="Raven povezovalnik 16">
            <a:extLst>
              <a:ext uri="{FF2B5EF4-FFF2-40B4-BE49-F238E27FC236}">
                <a16:creationId xmlns="" xmlns:a16="http://schemas.microsoft.com/office/drawing/2014/main" id="{4876F4AD-7B90-4E9C-BF00-2A03322ACA32}"/>
              </a:ext>
            </a:extLst>
          </p:cNvPr>
          <p:cNvCxnSpPr>
            <a:cxnSpLocks/>
          </p:cNvCxnSpPr>
          <p:nvPr/>
        </p:nvCxnSpPr>
        <p:spPr>
          <a:xfrm>
            <a:off x="4007768" y="2980634"/>
            <a:ext cx="0" cy="32566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ven povezovalnik 17">
            <a:extLst>
              <a:ext uri="{FF2B5EF4-FFF2-40B4-BE49-F238E27FC236}">
                <a16:creationId xmlns="" xmlns:a16="http://schemas.microsoft.com/office/drawing/2014/main" id="{C386CE9D-AC10-49B1-9CE3-855B04B588A2}"/>
              </a:ext>
            </a:extLst>
          </p:cNvPr>
          <p:cNvCxnSpPr>
            <a:cxnSpLocks/>
          </p:cNvCxnSpPr>
          <p:nvPr/>
        </p:nvCxnSpPr>
        <p:spPr>
          <a:xfrm flipH="1">
            <a:off x="1738282" y="4643446"/>
            <a:ext cx="20923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značba mesta noge 3">
            <a:extLst>
              <a:ext uri="{FF2B5EF4-FFF2-40B4-BE49-F238E27FC236}">
                <a16:creationId xmlns="" xmlns:a16="http://schemas.microsoft.com/office/drawing/2014/main" id="{E45880EE-F277-48BF-AB4E-825D64E3C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31905" y="6356351"/>
            <a:ext cx="4536503" cy="501649"/>
          </a:xfrm>
        </p:spPr>
        <p:txBody>
          <a:bodyPr/>
          <a:lstStyle/>
          <a:p>
            <a:r>
              <a:rPr lang="sl-SI" sz="900" dirty="0"/>
              <a:t>Operacijo sofinancirata Republika Slovenija in Evropska unija iz Evropskega socialnega sklada. 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="" xmlns:a16="http://schemas.microsoft.com/office/drawing/2014/main" id="{7F46E61A-3FAB-4560-9AB3-06908036F1C5}"/>
              </a:ext>
            </a:extLst>
          </p:cNvPr>
          <p:cNvGrpSpPr/>
          <p:nvPr/>
        </p:nvGrpSpPr>
        <p:grpSpPr>
          <a:xfrm>
            <a:off x="1524000" y="142853"/>
            <a:ext cx="9144000" cy="1097973"/>
            <a:chOff x="0" y="144498"/>
            <a:chExt cx="9144000" cy="1097973"/>
          </a:xfrm>
        </p:grpSpPr>
        <p:pic>
          <p:nvPicPr>
            <p:cNvPr id="11" name="Picture 2" descr="MIZS_slovenščina">
              <a:extLst>
                <a:ext uri="{FF2B5EF4-FFF2-40B4-BE49-F238E27FC236}">
                  <a16:creationId xmlns="" xmlns:a16="http://schemas.microsoft.com/office/drawing/2014/main" id="{575DBCE5-4BF9-4F88-A7EE-84D8E5490D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4994" y="484854"/>
              <a:ext cx="2181514" cy="351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6" descr="Logo_EKP_socialni_sklad_SLO_slogan">
              <a:extLst>
                <a:ext uri="{FF2B5EF4-FFF2-40B4-BE49-F238E27FC236}">
                  <a16:creationId xmlns="" xmlns:a16="http://schemas.microsoft.com/office/drawing/2014/main" id="{8050528A-800D-403F-88E4-125F63390DE5}"/>
                </a:ext>
              </a:extLst>
            </p:cNvPr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00192" y="144498"/>
              <a:ext cx="2227708" cy="1052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Slika 13">
              <a:extLst>
                <a:ext uri="{FF2B5EF4-FFF2-40B4-BE49-F238E27FC236}">
                  <a16:creationId xmlns="" xmlns:a16="http://schemas.microsoft.com/office/drawing/2014/main" id="{B1F5DBBE-E2B0-4FD1-AFC6-E93606DBD0C7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8352" y="527432"/>
              <a:ext cx="1476000" cy="288000"/>
            </a:xfrm>
            <a:prstGeom prst="rect">
              <a:avLst/>
            </a:prstGeom>
          </p:spPr>
        </p:pic>
        <p:sp>
          <p:nvSpPr>
            <p:cNvPr id="15" name="Pravokotnik 14">
              <a:extLst>
                <a:ext uri="{FF2B5EF4-FFF2-40B4-BE49-F238E27FC236}">
                  <a16:creationId xmlns="" xmlns:a16="http://schemas.microsoft.com/office/drawing/2014/main" id="{3FCB3B6C-948E-4A9E-B64D-D34FBA665BD1}"/>
                </a:ext>
              </a:extLst>
            </p:cNvPr>
            <p:cNvSpPr/>
            <p:nvPr/>
          </p:nvSpPr>
          <p:spPr>
            <a:xfrm>
              <a:off x="0" y="1196752"/>
              <a:ext cx="9144000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cxnSp>
        <p:nvCxnSpPr>
          <p:cNvPr id="16" name="Raven povezovalnik 15">
            <a:extLst>
              <a:ext uri="{FF2B5EF4-FFF2-40B4-BE49-F238E27FC236}">
                <a16:creationId xmlns="" xmlns:a16="http://schemas.microsoft.com/office/drawing/2014/main" id="{F7321B47-50A6-46AE-9C95-80379C0C06A3}"/>
              </a:ext>
            </a:extLst>
          </p:cNvPr>
          <p:cNvCxnSpPr>
            <a:cxnSpLocks/>
          </p:cNvCxnSpPr>
          <p:nvPr/>
        </p:nvCxnSpPr>
        <p:spPr>
          <a:xfrm>
            <a:off x="1524000" y="6453336"/>
            <a:ext cx="81003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dnaslov 2">
            <a:extLst>
              <a:ext uri="{FF2B5EF4-FFF2-40B4-BE49-F238E27FC236}">
                <a16:creationId xmlns="" xmlns:a16="http://schemas.microsoft.com/office/drawing/2014/main" id="{30DD816C-2F8F-4FF7-8EC3-24A2B4BE0804}"/>
              </a:ext>
            </a:extLst>
          </p:cNvPr>
          <p:cNvSpPr txBox="1">
            <a:spLocks/>
          </p:cNvSpPr>
          <p:nvPr/>
        </p:nvSpPr>
        <p:spPr>
          <a:xfrm flipV="1">
            <a:off x="1637142" y="2378567"/>
            <a:ext cx="2296051" cy="45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600" dirty="0">
                <a:solidFill>
                  <a:schemeClr val="tx1"/>
                </a:solidFill>
              </a:rPr>
              <a:t> </a:t>
            </a:r>
            <a:endParaRPr lang="sl-SI" sz="1600" b="1" dirty="0">
              <a:solidFill>
                <a:schemeClr val="tx1"/>
              </a:solidFill>
            </a:endParaRPr>
          </a:p>
        </p:txBody>
      </p:sp>
      <p:pic>
        <p:nvPicPr>
          <p:cNvPr id="22" name="Slika 2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9686" y="5413066"/>
            <a:ext cx="1288081" cy="854339"/>
          </a:xfrm>
          <a:prstGeom prst="rect">
            <a:avLst/>
          </a:prstGeom>
        </p:spPr>
      </p:pic>
      <p:pic>
        <p:nvPicPr>
          <p:cNvPr id="23" name="Slika 22" descr="C:\Users\Petra\Desktop\PETIDA\logo\logo petida-01 (1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19536" y="5517233"/>
            <a:ext cx="918094" cy="895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 descr="Rezultat iskanja slik za logotip filozofske fakultete v Ljubljan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52728" y="5446384"/>
            <a:ext cx="983032" cy="983032"/>
          </a:xfrm>
          <a:prstGeom prst="rect">
            <a:avLst/>
          </a:prstGeom>
          <a:noFill/>
        </p:spPr>
      </p:pic>
      <p:pic>
        <p:nvPicPr>
          <p:cNvPr id="20" name="Označba mesta slike 12"/>
          <p:cNvPicPr>
            <a:picLocks noGrp="1" noChangeAspect="1"/>
          </p:cNvPicPr>
          <p:nvPr>
            <p:ph type="pic"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19564" y="1827365"/>
            <a:ext cx="4096217" cy="3065566"/>
          </a:xfrm>
        </p:spPr>
      </p:pic>
    </p:spTree>
    <p:extLst>
      <p:ext uri="{BB962C8B-B14F-4D97-AF65-F5344CB8AC3E}">
        <p14:creationId xmlns:p14="http://schemas.microsoft.com/office/powerpoint/2010/main" val="422642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slik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9" r="10429"/>
          <a:stretch>
            <a:fillRect/>
          </a:stretch>
        </p:blipFill>
        <p:spPr>
          <a:xfrm>
            <a:off x="0" y="1"/>
            <a:ext cx="12192000" cy="6021858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5358" y="6148730"/>
            <a:ext cx="857255" cy="568587"/>
          </a:xfrm>
          <a:prstGeom prst="rect">
            <a:avLst/>
          </a:prstGeom>
        </p:spPr>
      </p:pic>
      <p:pic>
        <p:nvPicPr>
          <p:cNvPr id="7" name="Picture 26" descr="Logo_EKP_socialni_sklad_SLO_slogan"/>
          <p:cNvPicPr>
            <a:picLocks noChangeAspect="1" noChangeArrowheads="1"/>
          </p:cNvPicPr>
          <p:nvPr/>
        </p:nvPicPr>
        <p:blipFill>
          <a:blip r:embed="rId4" cstate="print"/>
          <a:srcRect t="17587" b="22348"/>
          <a:stretch>
            <a:fillRect/>
          </a:stretch>
        </p:blipFill>
        <p:spPr bwMode="auto">
          <a:xfrm>
            <a:off x="8509477" y="6220167"/>
            <a:ext cx="1779583" cy="517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5" descr="MIZS_slovenščin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7192" y="6291605"/>
            <a:ext cx="1927221" cy="31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Slika 8" descr="Slika, ki vsebuje besede izrezek&#10;&#10;Opis, ustvarjen z visoko stopnjo zanesljivosti.">
            <a:extLst>
              <a:ext uri="{FF2B5EF4-FFF2-40B4-BE49-F238E27FC236}">
                <a16:creationId xmlns="" xmlns:a16="http://schemas.microsoft.com/office/drawing/2014/main" id="{6C3EDED5-53CD-4098-8284-DD328CB541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780" y="6220167"/>
            <a:ext cx="2027667" cy="377104"/>
          </a:xfrm>
          <a:prstGeom prst="rect">
            <a:avLst/>
          </a:prstGeom>
        </p:spPr>
      </p:pic>
      <p:pic>
        <p:nvPicPr>
          <p:cNvPr id="10" name="Shape 58"/>
          <p:cNvPicPr preferRelativeResize="0"/>
          <p:nvPr/>
        </p:nvPicPr>
        <p:blipFill>
          <a:blip r:embed="rId7" cstate="print">
            <a:alphaModFix/>
          </a:blip>
          <a:stretch>
            <a:fillRect/>
          </a:stretch>
        </p:blipFill>
        <p:spPr>
          <a:xfrm>
            <a:off x="4859804" y="6148730"/>
            <a:ext cx="360377" cy="576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Rezultat iskanja slik za logotip filozofske fakultete v Ljubljani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7059" y="6005877"/>
            <a:ext cx="785838" cy="785838"/>
          </a:xfrm>
          <a:prstGeom prst="rect">
            <a:avLst/>
          </a:prstGeom>
          <a:noFill/>
        </p:spPr>
      </p:pic>
      <p:sp>
        <p:nvSpPr>
          <p:cNvPr id="12" name="PoljeZBesedilom 11"/>
          <p:cNvSpPr txBox="1"/>
          <p:nvPr/>
        </p:nvSpPr>
        <p:spPr>
          <a:xfrm>
            <a:off x="4069492" y="593124"/>
            <a:ext cx="1919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 smtClean="0"/>
              <a:t>      </a:t>
            </a:r>
            <a:r>
              <a:rPr lang="sl-SI" sz="2000" b="1" dirty="0" smtClean="0"/>
              <a:t>2018/2019</a:t>
            </a:r>
            <a:endParaRPr lang="sl-SI" sz="2000" b="1" dirty="0"/>
          </a:p>
        </p:txBody>
      </p:sp>
    </p:spTree>
    <p:extLst>
      <p:ext uri="{BB962C8B-B14F-4D97-AF65-F5344CB8AC3E}">
        <p14:creationId xmlns:p14="http://schemas.microsoft.com/office/powerpoint/2010/main" val="3609785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/>
          <p:cNvSpPr/>
          <p:nvPr/>
        </p:nvSpPr>
        <p:spPr>
          <a:xfrm>
            <a:off x="94623" y="255543"/>
            <a:ext cx="34470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b="1" dirty="0" smtClean="0"/>
              <a:t>OŠ Koroški jeklarji</a:t>
            </a:r>
          </a:p>
          <a:p>
            <a:pPr algn="ctr"/>
            <a:r>
              <a:rPr lang="sl-SI" b="1" dirty="0" smtClean="0"/>
              <a:t>Ravne na Koroškem</a:t>
            </a:r>
          </a:p>
          <a:p>
            <a:pPr algn="ctr"/>
            <a:r>
              <a:rPr lang="sl-SI" b="1" dirty="0" smtClean="0"/>
              <a:t>  </a:t>
            </a:r>
            <a:r>
              <a:rPr lang="sl-SI" sz="1400" b="1" dirty="0" smtClean="0"/>
              <a:t>šolsko leto </a:t>
            </a:r>
            <a:r>
              <a:rPr lang="sl-SI" b="1" dirty="0" smtClean="0"/>
              <a:t>2018/2019</a:t>
            </a:r>
            <a:endParaRPr lang="sl-SI" b="1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230659" y="1178873"/>
            <a:ext cx="1163182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i="1" dirty="0"/>
              <a:t>Na Ravnah na Koroškem je železarska industrija zelo zaznamovala družbeni, gospodarski in kulturni razvoj kraja. V letu 2020 je praznovala 400 letnico delovanja, ki so jo skozi vzgojno-izobraževalni proces obeležili tudi tretješolci OŠ Koroški jeklarji Ravne na Koroškem.</a:t>
            </a:r>
          </a:p>
          <a:p>
            <a:r>
              <a:rPr lang="sl-SI" i="1" dirty="0"/>
              <a:t>Učenci so imeli neprecenljivo priložnost sodelovati v projektu, v katerem so skupaj z različnimi umetniki ustvarili animirani film, ki so ga poimenovali </a:t>
            </a:r>
            <a:r>
              <a:rPr lang="sl-SI" i="1" dirty="0" err="1"/>
              <a:t>Guštarija</a:t>
            </a:r>
            <a:r>
              <a:rPr lang="sl-SI" i="1" dirty="0"/>
              <a:t> in vsem predstavlja nepozabno umetniško izkušnjo. V samem procesu ustvarjanja  so sledili ciljem spoznavanja okolja oz.  prepoznavanju pomena dediščine, različnih materialnih, pisnih in ustnih virov informacij za pridobivanje in širjenje znanja o preteklosti</a:t>
            </a:r>
            <a:r>
              <a:rPr lang="sl-SI" i="1" dirty="0" smtClean="0"/>
              <a:t>.</a:t>
            </a:r>
          </a:p>
          <a:p>
            <a:pPr marL="342900" indent="-342900"/>
            <a:r>
              <a:rPr lang="sl-SI" b="1" dirty="0" smtClean="0"/>
              <a:t>OŠ Koroški jeklarji, Ravne </a:t>
            </a:r>
            <a:r>
              <a:rPr lang="sl-SI" b="1" dirty="0" smtClean="0"/>
              <a:t>na </a:t>
            </a:r>
            <a:r>
              <a:rPr lang="sl-SI" b="1" dirty="0" smtClean="0"/>
              <a:t>Koroškem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dirty="0" smtClean="0"/>
              <a:t>34 </a:t>
            </a:r>
            <a:r>
              <a:rPr lang="sl-SI" dirty="0" smtClean="0"/>
              <a:t>učencev 3. razredov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dirty="0" smtClean="0"/>
              <a:t>Mojca </a:t>
            </a:r>
            <a:r>
              <a:rPr lang="sl-SI" dirty="0" err="1" smtClean="0"/>
              <a:t>Berložnik</a:t>
            </a:r>
            <a:r>
              <a:rPr lang="sl-SI" dirty="0" smtClean="0"/>
              <a:t> prof. RP, Olga Natlačen prof. RP, mentorici</a:t>
            </a:r>
          </a:p>
          <a:p>
            <a:pPr marL="342900" indent="-342900"/>
            <a:r>
              <a:rPr lang="sl-SI" b="1" dirty="0" smtClean="0"/>
              <a:t>Umetniki: </a:t>
            </a:r>
            <a:endParaRPr lang="sr-Latn-ME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ME" dirty="0" smtClean="0"/>
              <a:t>Tadej Bernik, fotograf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ME" dirty="0" smtClean="0"/>
              <a:t>Jure Praper, Matic Črešnik, glasbenika JAZZ Ravne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r-Latn-ME" dirty="0" smtClean="0"/>
              <a:t>Nika Hölzl  Praper, fotografinja</a:t>
            </a:r>
          </a:p>
          <a:p>
            <a:pPr marL="342900" indent="-342900"/>
            <a:r>
              <a:rPr lang="sr-Latn-ME" b="1" dirty="0" smtClean="0"/>
              <a:t>Kulturne institucije: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 smtClean="0"/>
              <a:t>Koroški pokrajinski muzej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 smtClean="0"/>
              <a:t>Koroška osrednja knjižnica dr. Franca Sušnika</a:t>
            </a:r>
          </a:p>
          <a:p>
            <a:pPr marL="342900" indent="-342900"/>
            <a:r>
              <a:rPr lang="sl-SI" b="1" dirty="0" smtClean="0"/>
              <a:t>Strokovna podpora: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 smtClean="0"/>
              <a:t>dr. Petra Štirn </a:t>
            </a:r>
            <a:r>
              <a:rPr lang="sl-SI" dirty="0" err="1" smtClean="0"/>
              <a:t>Janota</a:t>
            </a:r>
            <a:r>
              <a:rPr lang="sl-SI" dirty="0" smtClean="0"/>
              <a:t>, Darja Štirn, Tadej Bernik, fotograf,  UL FF in Zavod PETIDA</a:t>
            </a:r>
          </a:p>
          <a:p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48298" y="25749"/>
            <a:ext cx="857255" cy="568587"/>
          </a:xfrm>
          <a:prstGeom prst="rect">
            <a:avLst/>
          </a:prstGeom>
        </p:spPr>
      </p:pic>
      <p:pic>
        <p:nvPicPr>
          <p:cNvPr id="8" name="Picture 26" descr="Logo_EKP_socialni_sklad_SLO_slogan"/>
          <p:cNvPicPr>
            <a:picLocks noChangeAspect="1" noChangeArrowheads="1"/>
          </p:cNvPicPr>
          <p:nvPr/>
        </p:nvPicPr>
        <p:blipFill>
          <a:blip r:embed="rId3" cstate="print"/>
          <a:srcRect t="17587" b="22348"/>
          <a:stretch>
            <a:fillRect/>
          </a:stretch>
        </p:blipFill>
        <p:spPr bwMode="auto">
          <a:xfrm>
            <a:off x="10412417" y="97186"/>
            <a:ext cx="1779583" cy="517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5" descr="MIZS_slovenšči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20132" y="168624"/>
            <a:ext cx="1927221" cy="31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Slika 9" descr="Slika, ki vsebuje besede izrezek&#10;&#10;Opis, ustvarjen z visoko stopnjo zanesljivosti.">
            <a:extLst>
              <a:ext uri="{FF2B5EF4-FFF2-40B4-BE49-F238E27FC236}">
                <a16:creationId xmlns="" xmlns:a16="http://schemas.microsoft.com/office/drawing/2014/main" id="{6C3EDED5-53CD-4098-8284-DD328CB541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20" y="97186"/>
            <a:ext cx="2027667" cy="377104"/>
          </a:xfrm>
          <a:prstGeom prst="rect">
            <a:avLst/>
          </a:prstGeom>
        </p:spPr>
      </p:pic>
      <p:pic>
        <p:nvPicPr>
          <p:cNvPr id="11" name="Shape 58"/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6762744" y="25749"/>
            <a:ext cx="360377" cy="576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Rezultat iskanja slik za logotip filozofske fakultete v Ljubljan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19999" y="-117104"/>
            <a:ext cx="785838" cy="785838"/>
          </a:xfrm>
          <a:prstGeom prst="rect">
            <a:avLst/>
          </a:prstGeom>
          <a:noFill/>
        </p:spPr>
      </p:pic>
      <p:sp>
        <p:nvSpPr>
          <p:cNvPr id="14" name="PoljeZBesedilom 13"/>
          <p:cNvSpPr txBox="1"/>
          <p:nvPr/>
        </p:nvSpPr>
        <p:spPr>
          <a:xfrm>
            <a:off x="8690919" y="3229232"/>
            <a:ext cx="3336324" cy="3581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837" y="3229232"/>
            <a:ext cx="3158180" cy="3266303"/>
          </a:xfrm>
          <a:prstGeom prst="rect">
            <a:avLst/>
          </a:prstGeom>
        </p:spPr>
      </p:pic>
      <p:sp>
        <p:nvSpPr>
          <p:cNvPr id="2" name="PoljeZBesedilom 1"/>
          <p:cNvSpPr txBox="1"/>
          <p:nvPr/>
        </p:nvSpPr>
        <p:spPr>
          <a:xfrm>
            <a:off x="3299189" y="681511"/>
            <a:ext cx="2935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/>
              <a:t>               </a:t>
            </a:r>
            <a:r>
              <a:rPr lang="sl-SI" sz="2400" b="1" dirty="0" smtClean="0"/>
              <a:t>GUŠTARIJA </a:t>
            </a:r>
            <a:endParaRPr lang="sl-SI" sz="2400" b="1" dirty="0"/>
          </a:p>
        </p:txBody>
      </p:sp>
    </p:spTree>
    <p:extLst>
      <p:ext uri="{BB962C8B-B14F-4D97-AF65-F5344CB8AC3E}">
        <p14:creationId xmlns:p14="http://schemas.microsoft.com/office/powerpoint/2010/main" val="929640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3847070" y="807308"/>
            <a:ext cx="2034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smtClean="0"/>
              <a:t>2018/2019</a:t>
            </a:r>
            <a:endParaRPr lang="sl-SI" sz="2000" b="1" dirty="0"/>
          </a:p>
        </p:txBody>
      </p:sp>
    </p:spTree>
    <p:extLst>
      <p:ext uri="{BB962C8B-B14F-4D97-AF65-F5344CB8AC3E}">
        <p14:creationId xmlns:p14="http://schemas.microsoft.com/office/powerpoint/2010/main" val="1352904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="" xmlns:a16="http://schemas.microsoft.com/office/drawing/2014/main" id="{7B0396AA-05E1-4056-93A3-C8C85767AB0E}"/>
              </a:ext>
            </a:extLst>
          </p:cNvPr>
          <p:cNvSpPr/>
          <p:nvPr/>
        </p:nvSpPr>
        <p:spPr>
          <a:xfrm>
            <a:off x="3071664" y="4077073"/>
            <a:ext cx="7596336" cy="278092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Naslov 1">
            <a:extLst>
              <a:ext uri="{FF2B5EF4-FFF2-40B4-BE49-F238E27FC236}">
                <a16:creationId xmlns="" xmlns:a16="http://schemas.microsoft.com/office/drawing/2014/main" id="{7033DDC1-BF80-458A-B495-BD57DDBF2D68}"/>
              </a:ext>
            </a:extLst>
          </p:cNvPr>
          <p:cNvSpPr txBox="1">
            <a:spLocks/>
          </p:cNvSpPr>
          <p:nvPr/>
        </p:nvSpPr>
        <p:spPr>
          <a:xfrm>
            <a:off x="1703512" y="1340768"/>
            <a:ext cx="8964488" cy="14401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dirty="0"/>
              <a:t>Ustvarjalci </a:t>
            </a:r>
            <a:r>
              <a:rPr lang="sl-SI" sz="3200" dirty="0" smtClean="0"/>
              <a:t>projekta </a:t>
            </a:r>
            <a:r>
              <a:rPr lang="sl-SI" sz="3200" dirty="0" smtClean="0"/>
              <a:t>KONSTRUKTIVIZEM </a:t>
            </a:r>
            <a:r>
              <a:rPr lang="sl-SI" sz="2400" dirty="0" smtClean="0"/>
              <a:t>2018/2019</a:t>
            </a:r>
            <a:endParaRPr lang="sl-SI" sz="2400" dirty="0"/>
          </a:p>
          <a:p>
            <a:r>
              <a:rPr lang="sl-SI" sz="3600" dirty="0">
                <a:solidFill>
                  <a:srgbClr val="FF0000"/>
                </a:solidFill>
              </a:rPr>
              <a:t/>
            </a:r>
            <a:br>
              <a:rPr lang="sl-SI" sz="3600" dirty="0">
                <a:solidFill>
                  <a:srgbClr val="FF0000"/>
                </a:solidFill>
              </a:rPr>
            </a:br>
            <a:endParaRPr lang="sl-SI" sz="2400" dirty="0">
              <a:solidFill>
                <a:srgbClr val="FF0000"/>
              </a:solidFill>
            </a:endParaRPr>
          </a:p>
        </p:txBody>
      </p:sp>
      <p:sp>
        <p:nvSpPr>
          <p:cNvPr id="7" name="Podnaslov 2">
            <a:extLst>
              <a:ext uri="{FF2B5EF4-FFF2-40B4-BE49-F238E27FC236}">
                <a16:creationId xmlns="" xmlns:a16="http://schemas.microsoft.com/office/drawing/2014/main" id="{11D58640-F20C-4C82-859E-6252ACB12CC1}"/>
              </a:ext>
            </a:extLst>
          </p:cNvPr>
          <p:cNvSpPr txBox="1">
            <a:spLocks/>
          </p:cNvSpPr>
          <p:nvPr/>
        </p:nvSpPr>
        <p:spPr>
          <a:xfrm>
            <a:off x="1690417" y="4945034"/>
            <a:ext cx="2092380" cy="1103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l-SI" sz="1200" b="1" dirty="0"/>
          </a:p>
        </p:txBody>
      </p:sp>
      <p:sp>
        <p:nvSpPr>
          <p:cNvPr id="9" name="Naslov 1">
            <a:extLst>
              <a:ext uri="{FF2B5EF4-FFF2-40B4-BE49-F238E27FC236}">
                <a16:creationId xmlns="" xmlns:a16="http://schemas.microsoft.com/office/drawing/2014/main" id="{2EEB6C88-B274-43BC-831B-B074E26B04E1}"/>
              </a:ext>
            </a:extLst>
          </p:cNvPr>
          <p:cNvSpPr txBox="1">
            <a:spLocks/>
          </p:cNvSpPr>
          <p:nvPr/>
        </p:nvSpPr>
        <p:spPr>
          <a:xfrm>
            <a:off x="4223793" y="1916832"/>
            <a:ext cx="5976651" cy="34962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sl-SI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l-SI" sz="2000" b="1" dirty="0"/>
          </a:p>
          <a:p>
            <a:pPr marL="342900" indent="-342900" algn="l"/>
            <a:endParaRPr lang="sl-SI" sz="2000" b="1" dirty="0"/>
          </a:p>
          <a:p>
            <a:pPr marL="342900" indent="-342900" algn="l"/>
            <a:endParaRPr lang="sl-SI" sz="2000" b="1" dirty="0"/>
          </a:p>
          <a:p>
            <a:pPr marL="342900" indent="-342900" algn="l"/>
            <a:endParaRPr lang="sl-SI" sz="2000" b="1" dirty="0"/>
          </a:p>
          <a:p>
            <a:pPr marL="342900" indent="-342900" algn="l"/>
            <a:endParaRPr lang="sl-SI" sz="2000" b="1" dirty="0"/>
          </a:p>
          <a:p>
            <a:pPr marL="342900" indent="-342900" algn="l"/>
            <a:r>
              <a:rPr lang="sl-SI" sz="2000" b="1" dirty="0"/>
              <a:t>OŠ Koroški jeklarji, Ravne </a:t>
            </a:r>
            <a:r>
              <a:rPr lang="sl-SI" sz="2000" b="1" dirty="0" smtClean="0"/>
              <a:t>na </a:t>
            </a:r>
            <a:r>
              <a:rPr lang="sl-SI" sz="2000" b="1" dirty="0"/>
              <a:t>Koroškem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sl-SI" sz="2000" dirty="0" smtClean="0"/>
              <a:t>29 </a:t>
            </a:r>
            <a:r>
              <a:rPr lang="sl-SI" sz="2000" dirty="0"/>
              <a:t>učencev </a:t>
            </a:r>
            <a:r>
              <a:rPr lang="sl-SI" sz="2000" dirty="0" smtClean="0"/>
              <a:t>9. </a:t>
            </a:r>
            <a:r>
              <a:rPr lang="sl-SI" sz="2000" dirty="0"/>
              <a:t>razredov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sl-SI" sz="2000" dirty="0" smtClean="0"/>
              <a:t>Martina </a:t>
            </a:r>
            <a:r>
              <a:rPr lang="sl-SI" sz="2000" dirty="0" err="1" smtClean="0"/>
              <a:t>Čapelnik</a:t>
            </a:r>
            <a:r>
              <a:rPr lang="sl-SI" sz="2000" dirty="0" smtClean="0"/>
              <a:t>, </a:t>
            </a:r>
            <a:r>
              <a:rPr lang="sl-SI" sz="2000" dirty="0"/>
              <a:t>prof</a:t>
            </a:r>
            <a:r>
              <a:rPr lang="sl-SI" sz="2000" dirty="0" smtClean="0"/>
              <a:t>. slovenščine, </a:t>
            </a:r>
            <a:r>
              <a:rPr lang="sl-SI" sz="2000" dirty="0"/>
              <a:t>mentorica</a:t>
            </a:r>
          </a:p>
          <a:p>
            <a:pPr marL="342900" indent="-342900" algn="l"/>
            <a:r>
              <a:rPr lang="sl-SI" sz="2000" b="1" dirty="0"/>
              <a:t>Umetniki: </a:t>
            </a:r>
            <a:endParaRPr lang="sr-Latn-ME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r-Latn-ME" sz="2000" dirty="0" smtClean="0"/>
              <a:t>Ciril Horjak, stripar </a:t>
            </a:r>
            <a:endParaRPr lang="sr-Latn-ME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r-Latn-ME" sz="2000" dirty="0" smtClean="0"/>
              <a:t>Nika </a:t>
            </a:r>
            <a:r>
              <a:rPr lang="sr-Latn-ME" sz="2000" dirty="0"/>
              <a:t>Hölzl  Praper, fotografinja</a:t>
            </a:r>
          </a:p>
          <a:p>
            <a:pPr marL="342900" indent="-342900" algn="l"/>
            <a:r>
              <a:rPr lang="sr-Latn-ME" sz="2000" b="1" dirty="0"/>
              <a:t>Kulturne institucije: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000" dirty="0"/>
              <a:t>Koroški pokrajinski muzej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000" dirty="0"/>
              <a:t>Koroška osrednja knjižnica dr. Franca Sušnika</a:t>
            </a:r>
          </a:p>
          <a:p>
            <a:pPr marL="342900" indent="-342900" algn="l"/>
            <a:r>
              <a:rPr lang="sl-SI" sz="2000" b="1" dirty="0"/>
              <a:t>Strokovna podpora: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000" dirty="0"/>
              <a:t>dr. Petra Štirn Janota, Darja Štirn, dr. Robi Kroflič</a:t>
            </a:r>
          </a:p>
          <a:p>
            <a:pPr marL="342900" indent="-342900" algn="l"/>
            <a:r>
              <a:rPr lang="sl-SI" sz="2000" dirty="0"/>
              <a:t>       UL FF in Zavod PETIDA</a:t>
            </a:r>
          </a:p>
          <a:p>
            <a:pPr marL="342900" indent="-342900" algn="l"/>
            <a:endParaRPr lang="sl-SI" sz="2000" dirty="0"/>
          </a:p>
          <a:p>
            <a:pPr marL="342900" indent="-342900" algn="l"/>
            <a:endParaRPr lang="sl-SI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l-SI" sz="2000" b="1" dirty="0"/>
          </a:p>
        </p:txBody>
      </p:sp>
      <p:cxnSp>
        <p:nvCxnSpPr>
          <p:cNvPr id="17" name="Raven povezovalnik 16">
            <a:extLst>
              <a:ext uri="{FF2B5EF4-FFF2-40B4-BE49-F238E27FC236}">
                <a16:creationId xmlns="" xmlns:a16="http://schemas.microsoft.com/office/drawing/2014/main" id="{4876F4AD-7B90-4E9C-BF00-2A03322ACA32}"/>
              </a:ext>
            </a:extLst>
          </p:cNvPr>
          <p:cNvCxnSpPr>
            <a:cxnSpLocks/>
          </p:cNvCxnSpPr>
          <p:nvPr/>
        </p:nvCxnSpPr>
        <p:spPr>
          <a:xfrm>
            <a:off x="4007768" y="2980634"/>
            <a:ext cx="0" cy="32566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ven povezovalnik 17">
            <a:extLst>
              <a:ext uri="{FF2B5EF4-FFF2-40B4-BE49-F238E27FC236}">
                <a16:creationId xmlns="" xmlns:a16="http://schemas.microsoft.com/office/drawing/2014/main" id="{C386CE9D-AC10-49B1-9CE3-855B04B588A2}"/>
              </a:ext>
            </a:extLst>
          </p:cNvPr>
          <p:cNvCxnSpPr>
            <a:cxnSpLocks/>
          </p:cNvCxnSpPr>
          <p:nvPr/>
        </p:nvCxnSpPr>
        <p:spPr>
          <a:xfrm flipH="1">
            <a:off x="1738282" y="4643446"/>
            <a:ext cx="20923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značba mesta noge 3">
            <a:extLst>
              <a:ext uri="{FF2B5EF4-FFF2-40B4-BE49-F238E27FC236}">
                <a16:creationId xmlns="" xmlns:a16="http://schemas.microsoft.com/office/drawing/2014/main" id="{E45880EE-F277-48BF-AB4E-825D64E3C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31905" y="6356351"/>
            <a:ext cx="4536503" cy="501649"/>
          </a:xfrm>
        </p:spPr>
        <p:txBody>
          <a:bodyPr/>
          <a:lstStyle/>
          <a:p>
            <a:r>
              <a:rPr lang="sl-SI" sz="900" dirty="0"/>
              <a:t>Operacijo sofinancirata Republika Slovenija in Evropska unija iz Evropskega socialnega sklada. 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="" xmlns:a16="http://schemas.microsoft.com/office/drawing/2014/main" id="{7F46E61A-3FAB-4560-9AB3-06908036F1C5}"/>
              </a:ext>
            </a:extLst>
          </p:cNvPr>
          <p:cNvGrpSpPr/>
          <p:nvPr/>
        </p:nvGrpSpPr>
        <p:grpSpPr>
          <a:xfrm>
            <a:off x="1285103" y="161649"/>
            <a:ext cx="9144000" cy="1097973"/>
            <a:chOff x="0" y="144498"/>
            <a:chExt cx="9144000" cy="1097973"/>
          </a:xfrm>
        </p:grpSpPr>
        <p:pic>
          <p:nvPicPr>
            <p:cNvPr id="11" name="Picture 2" descr="MIZS_slovenščina">
              <a:extLst>
                <a:ext uri="{FF2B5EF4-FFF2-40B4-BE49-F238E27FC236}">
                  <a16:creationId xmlns="" xmlns:a16="http://schemas.microsoft.com/office/drawing/2014/main" id="{575DBCE5-4BF9-4F88-A7EE-84D8E5490D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4994" y="484854"/>
              <a:ext cx="2181514" cy="351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6" descr="Logo_EKP_socialni_sklad_SLO_slogan">
              <a:extLst>
                <a:ext uri="{FF2B5EF4-FFF2-40B4-BE49-F238E27FC236}">
                  <a16:creationId xmlns="" xmlns:a16="http://schemas.microsoft.com/office/drawing/2014/main" id="{8050528A-800D-403F-88E4-125F63390DE5}"/>
                </a:ext>
              </a:extLst>
            </p:cNvPr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00192" y="144498"/>
              <a:ext cx="2227708" cy="1052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Slika 13">
              <a:extLst>
                <a:ext uri="{FF2B5EF4-FFF2-40B4-BE49-F238E27FC236}">
                  <a16:creationId xmlns="" xmlns:a16="http://schemas.microsoft.com/office/drawing/2014/main" id="{B1F5DBBE-E2B0-4FD1-AFC6-E93606DBD0C7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8352" y="527432"/>
              <a:ext cx="1476000" cy="288000"/>
            </a:xfrm>
            <a:prstGeom prst="rect">
              <a:avLst/>
            </a:prstGeom>
          </p:spPr>
        </p:pic>
        <p:sp>
          <p:nvSpPr>
            <p:cNvPr id="15" name="Pravokotnik 14">
              <a:extLst>
                <a:ext uri="{FF2B5EF4-FFF2-40B4-BE49-F238E27FC236}">
                  <a16:creationId xmlns="" xmlns:a16="http://schemas.microsoft.com/office/drawing/2014/main" id="{3FCB3B6C-948E-4A9E-B64D-D34FBA665BD1}"/>
                </a:ext>
              </a:extLst>
            </p:cNvPr>
            <p:cNvSpPr/>
            <p:nvPr/>
          </p:nvSpPr>
          <p:spPr>
            <a:xfrm>
              <a:off x="0" y="1196752"/>
              <a:ext cx="9144000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cxnSp>
        <p:nvCxnSpPr>
          <p:cNvPr id="16" name="Raven povezovalnik 15">
            <a:extLst>
              <a:ext uri="{FF2B5EF4-FFF2-40B4-BE49-F238E27FC236}">
                <a16:creationId xmlns="" xmlns:a16="http://schemas.microsoft.com/office/drawing/2014/main" id="{F7321B47-50A6-46AE-9C95-80379C0C06A3}"/>
              </a:ext>
            </a:extLst>
          </p:cNvPr>
          <p:cNvCxnSpPr>
            <a:cxnSpLocks/>
          </p:cNvCxnSpPr>
          <p:nvPr/>
        </p:nvCxnSpPr>
        <p:spPr>
          <a:xfrm>
            <a:off x="1524000" y="6453336"/>
            <a:ext cx="81003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dnaslov 2">
            <a:extLst>
              <a:ext uri="{FF2B5EF4-FFF2-40B4-BE49-F238E27FC236}">
                <a16:creationId xmlns="" xmlns:a16="http://schemas.microsoft.com/office/drawing/2014/main" id="{30DD816C-2F8F-4FF7-8EC3-24A2B4BE0804}"/>
              </a:ext>
            </a:extLst>
          </p:cNvPr>
          <p:cNvSpPr txBox="1">
            <a:spLocks/>
          </p:cNvSpPr>
          <p:nvPr/>
        </p:nvSpPr>
        <p:spPr>
          <a:xfrm flipV="1">
            <a:off x="1637142" y="2378567"/>
            <a:ext cx="2296051" cy="45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600" dirty="0">
                <a:solidFill>
                  <a:schemeClr val="tx1"/>
                </a:solidFill>
              </a:rPr>
              <a:t> </a:t>
            </a:r>
            <a:endParaRPr lang="sl-SI" sz="1600" b="1" dirty="0">
              <a:solidFill>
                <a:schemeClr val="tx1"/>
              </a:solidFill>
            </a:endParaRPr>
          </a:p>
        </p:txBody>
      </p:sp>
      <p:pic>
        <p:nvPicPr>
          <p:cNvPr id="22" name="Slika 2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37142" y="161649"/>
            <a:ext cx="1288081" cy="854339"/>
          </a:xfrm>
          <a:prstGeom prst="rect">
            <a:avLst/>
          </a:prstGeom>
        </p:spPr>
      </p:pic>
      <p:pic>
        <p:nvPicPr>
          <p:cNvPr id="23" name="Slika 22" descr="C:\Users\Petra\Desktop\PETIDA\logo\logo petida-01 (1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19536" y="5517233"/>
            <a:ext cx="918094" cy="895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 descr="Rezultat iskanja slik za logotip filozofske fakultete v Ljubljan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52728" y="5446384"/>
            <a:ext cx="983032" cy="983032"/>
          </a:xfrm>
          <a:prstGeom prst="rect">
            <a:avLst/>
          </a:prstGeom>
          <a:noFill/>
        </p:spPr>
      </p:pic>
      <p:pic>
        <p:nvPicPr>
          <p:cNvPr id="20" name="Slika 19" descr="C:\Users\Maja\Downloads\20190814_112247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2335" y="1961198"/>
            <a:ext cx="3184735" cy="36119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572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92" y="0"/>
            <a:ext cx="12496800" cy="6858000"/>
          </a:xfrm>
          <a:prstGeom prst="rect">
            <a:avLst/>
          </a:prstGeom>
        </p:spPr>
      </p:pic>
      <p:sp>
        <p:nvSpPr>
          <p:cNvPr id="10" name="PoljeZBesedilom 9"/>
          <p:cNvSpPr txBox="1"/>
          <p:nvPr/>
        </p:nvSpPr>
        <p:spPr>
          <a:xfrm>
            <a:off x="304800" y="477795"/>
            <a:ext cx="3970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/>
              <a:t>OŠ Koroški jeklarji Ravne na Koroškem</a:t>
            </a:r>
          </a:p>
          <a:p>
            <a:r>
              <a:rPr lang="sl-SI" b="1" dirty="0" smtClean="0"/>
              <a:t>                           POŠ </a:t>
            </a:r>
            <a:r>
              <a:rPr lang="sl-SI" b="1" dirty="0"/>
              <a:t>K</a:t>
            </a:r>
            <a:r>
              <a:rPr lang="sl-SI" b="1" dirty="0" smtClean="0"/>
              <a:t>otlje</a:t>
            </a:r>
            <a:endParaRPr lang="sl-SI" b="1" dirty="0"/>
          </a:p>
        </p:txBody>
      </p:sp>
      <p:sp>
        <p:nvSpPr>
          <p:cNvPr id="11" name="PoljeZBesedilom 10"/>
          <p:cNvSpPr txBox="1"/>
          <p:nvPr/>
        </p:nvSpPr>
        <p:spPr>
          <a:xfrm>
            <a:off x="1235676" y="1713470"/>
            <a:ext cx="2636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    </a:t>
            </a:r>
            <a:r>
              <a:rPr lang="sl-SI" sz="2000" b="1" dirty="0" smtClean="0"/>
              <a:t>2019/2020</a:t>
            </a:r>
            <a:endParaRPr lang="sl-SI" sz="2000" b="1" dirty="0"/>
          </a:p>
        </p:txBody>
      </p:sp>
    </p:spTree>
    <p:extLst>
      <p:ext uri="{BB962C8B-B14F-4D97-AF65-F5344CB8AC3E}">
        <p14:creationId xmlns:p14="http://schemas.microsoft.com/office/powerpoint/2010/main" val="2886160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="" xmlns:a16="http://schemas.microsoft.com/office/drawing/2014/main" id="{7B0396AA-05E1-4056-93A3-C8C85767AB0E}"/>
              </a:ext>
            </a:extLst>
          </p:cNvPr>
          <p:cNvSpPr/>
          <p:nvPr/>
        </p:nvSpPr>
        <p:spPr>
          <a:xfrm>
            <a:off x="3071664" y="4077073"/>
            <a:ext cx="7596336" cy="278092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Naslov 1">
            <a:extLst>
              <a:ext uri="{FF2B5EF4-FFF2-40B4-BE49-F238E27FC236}">
                <a16:creationId xmlns="" xmlns:a16="http://schemas.microsoft.com/office/drawing/2014/main" id="{7033DDC1-BF80-458A-B495-BD57DDBF2D68}"/>
              </a:ext>
            </a:extLst>
          </p:cNvPr>
          <p:cNvSpPr txBox="1">
            <a:spLocks/>
          </p:cNvSpPr>
          <p:nvPr/>
        </p:nvSpPr>
        <p:spPr>
          <a:xfrm>
            <a:off x="1703512" y="1340768"/>
            <a:ext cx="8964488" cy="14401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3200" dirty="0"/>
              <a:t>Ustvarjalci </a:t>
            </a:r>
            <a:r>
              <a:rPr lang="sl-SI" sz="3200" dirty="0" smtClean="0"/>
              <a:t>projekta </a:t>
            </a:r>
            <a:r>
              <a:rPr lang="sl-SI" sz="3200" dirty="0" smtClean="0"/>
              <a:t>(</a:t>
            </a:r>
            <a:r>
              <a:rPr lang="sl-SI" sz="3200" dirty="0" err="1" smtClean="0"/>
              <a:t>Koronski</a:t>
            </a:r>
            <a:r>
              <a:rPr lang="sl-SI" sz="3200" dirty="0" smtClean="0"/>
              <a:t>)</a:t>
            </a:r>
            <a:r>
              <a:rPr lang="sl-SI" sz="3200" dirty="0" err="1" smtClean="0"/>
              <a:t>Kotuljski</a:t>
            </a:r>
            <a:r>
              <a:rPr lang="sl-SI" sz="3200" dirty="0" smtClean="0"/>
              <a:t> kotički </a:t>
            </a:r>
            <a:r>
              <a:rPr lang="sl-SI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2019/2020</a:t>
            </a:r>
            <a:endParaRPr lang="sl-SI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3600" dirty="0">
                <a:solidFill>
                  <a:srgbClr val="FF0000"/>
                </a:solidFill>
              </a:rPr>
              <a:t/>
            </a:r>
            <a:br>
              <a:rPr lang="sl-SI" sz="3600" dirty="0">
                <a:solidFill>
                  <a:srgbClr val="FF0000"/>
                </a:solidFill>
              </a:rPr>
            </a:br>
            <a:endParaRPr lang="sl-SI" sz="2400" dirty="0">
              <a:solidFill>
                <a:srgbClr val="FF0000"/>
              </a:solidFill>
            </a:endParaRPr>
          </a:p>
        </p:txBody>
      </p:sp>
      <p:sp>
        <p:nvSpPr>
          <p:cNvPr id="7" name="Podnaslov 2">
            <a:extLst>
              <a:ext uri="{FF2B5EF4-FFF2-40B4-BE49-F238E27FC236}">
                <a16:creationId xmlns="" xmlns:a16="http://schemas.microsoft.com/office/drawing/2014/main" id="{11D58640-F20C-4C82-859E-6252ACB12CC1}"/>
              </a:ext>
            </a:extLst>
          </p:cNvPr>
          <p:cNvSpPr txBox="1">
            <a:spLocks/>
          </p:cNvSpPr>
          <p:nvPr/>
        </p:nvSpPr>
        <p:spPr>
          <a:xfrm>
            <a:off x="1690417" y="4945034"/>
            <a:ext cx="2092380" cy="1103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l-SI" sz="1200" b="1" dirty="0"/>
          </a:p>
        </p:txBody>
      </p:sp>
      <p:sp>
        <p:nvSpPr>
          <p:cNvPr id="9" name="Naslov 1">
            <a:extLst>
              <a:ext uri="{FF2B5EF4-FFF2-40B4-BE49-F238E27FC236}">
                <a16:creationId xmlns="" xmlns:a16="http://schemas.microsoft.com/office/drawing/2014/main" id="{2EEB6C88-B274-43BC-831B-B074E26B04E1}"/>
              </a:ext>
            </a:extLst>
          </p:cNvPr>
          <p:cNvSpPr txBox="1">
            <a:spLocks/>
          </p:cNvSpPr>
          <p:nvPr/>
        </p:nvSpPr>
        <p:spPr>
          <a:xfrm>
            <a:off x="4223793" y="1916832"/>
            <a:ext cx="5976651" cy="34962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sl-SI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l-SI" sz="2000" b="1" dirty="0"/>
          </a:p>
          <a:p>
            <a:pPr marL="342900" indent="-342900" algn="l"/>
            <a:endParaRPr lang="sl-SI" sz="2000" b="1" dirty="0"/>
          </a:p>
          <a:p>
            <a:pPr marL="342900" indent="-342900" algn="l"/>
            <a:endParaRPr lang="sl-SI" sz="2000" b="1" dirty="0"/>
          </a:p>
          <a:p>
            <a:pPr marL="342900" indent="-342900" algn="l"/>
            <a:endParaRPr lang="sl-SI" sz="2000" b="1" dirty="0"/>
          </a:p>
          <a:p>
            <a:pPr marL="342900" indent="-342900" algn="l"/>
            <a:endParaRPr lang="sl-SI" sz="2000" b="1" dirty="0"/>
          </a:p>
          <a:p>
            <a:pPr marL="342900" indent="-342900" algn="l"/>
            <a:r>
              <a:rPr lang="sl-SI" sz="2000" b="1" dirty="0"/>
              <a:t>OŠ Koroški jeklarji, Ravne </a:t>
            </a:r>
            <a:r>
              <a:rPr lang="sl-SI" sz="2000" b="1" dirty="0" smtClean="0"/>
              <a:t>na </a:t>
            </a:r>
            <a:r>
              <a:rPr lang="sl-SI" sz="2000" b="1" dirty="0" smtClean="0"/>
              <a:t>Koroškem, POŠ Kotlje</a:t>
            </a:r>
            <a:endParaRPr lang="sl-SI" sz="2000" b="1" dirty="0"/>
          </a:p>
          <a:p>
            <a:pPr marL="342900" indent="-342900" algn="l">
              <a:buFont typeface="Arial" pitchFamily="34" charset="0"/>
              <a:buChar char="•"/>
            </a:pPr>
            <a:r>
              <a:rPr lang="sl-SI" sz="2000" dirty="0" smtClean="0"/>
              <a:t>24 </a:t>
            </a:r>
            <a:r>
              <a:rPr lang="sl-SI" sz="2000" dirty="0"/>
              <a:t>učencev </a:t>
            </a:r>
            <a:r>
              <a:rPr lang="sl-SI" sz="2000" dirty="0"/>
              <a:t>4</a:t>
            </a:r>
            <a:r>
              <a:rPr lang="sl-SI" sz="2000" dirty="0" smtClean="0"/>
              <a:t>. razreda </a:t>
            </a:r>
            <a:r>
              <a:rPr lang="sl-SI" sz="2000" b="1" dirty="0" smtClean="0"/>
              <a:t>POŠ Kotlje</a:t>
            </a:r>
            <a:endParaRPr lang="sl-SI" sz="2000" b="1" dirty="0"/>
          </a:p>
          <a:p>
            <a:pPr marL="342900" indent="-342900" algn="l">
              <a:buFont typeface="Arial" pitchFamily="34" charset="0"/>
              <a:buChar char="•"/>
            </a:pPr>
            <a:r>
              <a:rPr lang="sl-SI" sz="2000" dirty="0" smtClean="0"/>
              <a:t>Suzana </a:t>
            </a:r>
            <a:r>
              <a:rPr lang="sl-SI" sz="2000" dirty="0" err="1" smtClean="0"/>
              <a:t>Makič</a:t>
            </a:r>
            <a:r>
              <a:rPr lang="sl-SI" sz="2000" dirty="0" smtClean="0"/>
              <a:t>, </a:t>
            </a:r>
            <a:r>
              <a:rPr lang="sl-SI" sz="2000" dirty="0"/>
              <a:t>prof</a:t>
            </a:r>
            <a:r>
              <a:rPr lang="sl-SI" sz="2000" dirty="0" smtClean="0"/>
              <a:t>. </a:t>
            </a:r>
            <a:r>
              <a:rPr lang="sl-SI" sz="2000" dirty="0" smtClean="0"/>
              <a:t>RP</a:t>
            </a:r>
            <a:r>
              <a:rPr lang="sl-SI" sz="2000" dirty="0" smtClean="0"/>
              <a:t>, </a:t>
            </a:r>
            <a:r>
              <a:rPr lang="sl-SI" sz="2000" dirty="0"/>
              <a:t>mentorica</a:t>
            </a:r>
          </a:p>
          <a:p>
            <a:pPr marL="342900" indent="-342900" algn="l"/>
            <a:r>
              <a:rPr lang="sl-SI" sz="2000" b="1" dirty="0"/>
              <a:t>Umetniki: </a:t>
            </a:r>
            <a:endParaRPr lang="sl-SI" sz="20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000" dirty="0" smtClean="0"/>
              <a:t>Špela Frlic, pripovedovalka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000" dirty="0" smtClean="0"/>
              <a:t>Lene Lekše, akademska kiparka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000" dirty="0" smtClean="0"/>
              <a:t>Nika Rupnik, akademska slikarka</a:t>
            </a:r>
            <a:endParaRPr lang="sr-Latn-ME" sz="2000" dirty="0"/>
          </a:p>
          <a:p>
            <a:pPr marL="342900" indent="-342900" algn="l"/>
            <a:r>
              <a:rPr lang="sr-Latn-ME" sz="2000" b="1" dirty="0" smtClean="0"/>
              <a:t>Kulturne </a:t>
            </a:r>
            <a:r>
              <a:rPr lang="sr-Latn-ME" sz="2000" b="1" dirty="0"/>
              <a:t>institucije: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000" dirty="0"/>
              <a:t>Koroški pokrajinski muzej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000" dirty="0"/>
              <a:t>Koroška osrednja knjižnica dr. Franca Sušnika</a:t>
            </a:r>
          </a:p>
          <a:p>
            <a:pPr marL="342900" indent="-342900" algn="l"/>
            <a:r>
              <a:rPr lang="sl-SI" sz="2000" b="1" dirty="0"/>
              <a:t>Strokovna podpora: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l-SI" sz="2000" dirty="0"/>
              <a:t>dr. Petra Štirn Janota, Darja Štirn, dr. Robi Kroflič</a:t>
            </a:r>
          </a:p>
          <a:p>
            <a:pPr marL="342900" indent="-342900" algn="l"/>
            <a:r>
              <a:rPr lang="sl-SI" sz="2000" dirty="0"/>
              <a:t>       UL FF in Zavod PETIDA</a:t>
            </a:r>
          </a:p>
          <a:p>
            <a:pPr marL="342900" indent="-342900" algn="l"/>
            <a:endParaRPr lang="sl-SI" sz="2000" dirty="0"/>
          </a:p>
          <a:p>
            <a:pPr marL="342900" indent="-342900" algn="l"/>
            <a:endParaRPr lang="sl-SI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l-SI" sz="2000" b="1" dirty="0"/>
          </a:p>
        </p:txBody>
      </p:sp>
      <p:cxnSp>
        <p:nvCxnSpPr>
          <p:cNvPr id="17" name="Raven povezovalnik 16">
            <a:extLst>
              <a:ext uri="{FF2B5EF4-FFF2-40B4-BE49-F238E27FC236}">
                <a16:creationId xmlns="" xmlns:a16="http://schemas.microsoft.com/office/drawing/2014/main" id="{4876F4AD-7B90-4E9C-BF00-2A03322ACA32}"/>
              </a:ext>
            </a:extLst>
          </p:cNvPr>
          <p:cNvCxnSpPr>
            <a:cxnSpLocks/>
          </p:cNvCxnSpPr>
          <p:nvPr/>
        </p:nvCxnSpPr>
        <p:spPr>
          <a:xfrm>
            <a:off x="4007768" y="2980634"/>
            <a:ext cx="0" cy="32566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ven povezovalnik 17">
            <a:extLst>
              <a:ext uri="{FF2B5EF4-FFF2-40B4-BE49-F238E27FC236}">
                <a16:creationId xmlns="" xmlns:a16="http://schemas.microsoft.com/office/drawing/2014/main" id="{C386CE9D-AC10-49B1-9CE3-855B04B588A2}"/>
              </a:ext>
            </a:extLst>
          </p:cNvPr>
          <p:cNvCxnSpPr>
            <a:cxnSpLocks/>
          </p:cNvCxnSpPr>
          <p:nvPr/>
        </p:nvCxnSpPr>
        <p:spPr>
          <a:xfrm flipH="1">
            <a:off x="1738282" y="4643446"/>
            <a:ext cx="20923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značba mesta noge 3">
            <a:extLst>
              <a:ext uri="{FF2B5EF4-FFF2-40B4-BE49-F238E27FC236}">
                <a16:creationId xmlns="" xmlns:a16="http://schemas.microsoft.com/office/drawing/2014/main" id="{E45880EE-F277-48BF-AB4E-825D64E3C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31905" y="6356351"/>
            <a:ext cx="4536503" cy="501649"/>
          </a:xfrm>
        </p:spPr>
        <p:txBody>
          <a:bodyPr/>
          <a:lstStyle/>
          <a:p>
            <a:r>
              <a:rPr lang="sl-SI" sz="900" dirty="0"/>
              <a:t>Operacijo sofinancirata Republika Slovenija in Evropska unija iz Evropskega socialnega sklada. 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="" xmlns:a16="http://schemas.microsoft.com/office/drawing/2014/main" id="{7F46E61A-3FAB-4560-9AB3-06908036F1C5}"/>
              </a:ext>
            </a:extLst>
          </p:cNvPr>
          <p:cNvGrpSpPr/>
          <p:nvPr/>
        </p:nvGrpSpPr>
        <p:grpSpPr>
          <a:xfrm>
            <a:off x="1285103" y="161649"/>
            <a:ext cx="9144000" cy="1097973"/>
            <a:chOff x="0" y="144498"/>
            <a:chExt cx="9144000" cy="1097973"/>
          </a:xfrm>
        </p:grpSpPr>
        <p:pic>
          <p:nvPicPr>
            <p:cNvPr id="11" name="Picture 2" descr="MIZS_slovenščina">
              <a:extLst>
                <a:ext uri="{FF2B5EF4-FFF2-40B4-BE49-F238E27FC236}">
                  <a16:creationId xmlns="" xmlns:a16="http://schemas.microsoft.com/office/drawing/2014/main" id="{575DBCE5-4BF9-4F88-A7EE-84D8E5490D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4994" y="484854"/>
              <a:ext cx="2181514" cy="351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6" descr="Logo_EKP_socialni_sklad_SLO_slogan">
              <a:extLst>
                <a:ext uri="{FF2B5EF4-FFF2-40B4-BE49-F238E27FC236}">
                  <a16:creationId xmlns="" xmlns:a16="http://schemas.microsoft.com/office/drawing/2014/main" id="{8050528A-800D-403F-88E4-125F63390DE5}"/>
                </a:ext>
              </a:extLst>
            </p:cNvPr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00192" y="144498"/>
              <a:ext cx="2227708" cy="1052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Slika 13">
              <a:extLst>
                <a:ext uri="{FF2B5EF4-FFF2-40B4-BE49-F238E27FC236}">
                  <a16:creationId xmlns="" xmlns:a16="http://schemas.microsoft.com/office/drawing/2014/main" id="{B1F5DBBE-E2B0-4FD1-AFC6-E93606DBD0C7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8352" y="527432"/>
              <a:ext cx="1476000" cy="288000"/>
            </a:xfrm>
            <a:prstGeom prst="rect">
              <a:avLst/>
            </a:prstGeom>
          </p:spPr>
        </p:pic>
        <p:sp>
          <p:nvSpPr>
            <p:cNvPr id="15" name="Pravokotnik 14">
              <a:extLst>
                <a:ext uri="{FF2B5EF4-FFF2-40B4-BE49-F238E27FC236}">
                  <a16:creationId xmlns="" xmlns:a16="http://schemas.microsoft.com/office/drawing/2014/main" id="{3FCB3B6C-948E-4A9E-B64D-D34FBA665BD1}"/>
                </a:ext>
              </a:extLst>
            </p:cNvPr>
            <p:cNvSpPr/>
            <p:nvPr/>
          </p:nvSpPr>
          <p:spPr>
            <a:xfrm>
              <a:off x="0" y="1196752"/>
              <a:ext cx="9144000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cxnSp>
        <p:nvCxnSpPr>
          <p:cNvPr id="16" name="Raven povezovalnik 15">
            <a:extLst>
              <a:ext uri="{FF2B5EF4-FFF2-40B4-BE49-F238E27FC236}">
                <a16:creationId xmlns="" xmlns:a16="http://schemas.microsoft.com/office/drawing/2014/main" id="{F7321B47-50A6-46AE-9C95-80379C0C06A3}"/>
              </a:ext>
            </a:extLst>
          </p:cNvPr>
          <p:cNvCxnSpPr>
            <a:cxnSpLocks/>
          </p:cNvCxnSpPr>
          <p:nvPr/>
        </p:nvCxnSpPr>
        <p:spPr>
          <a:xfrm>
            <a:off x="1524000" y="6453336"/>
            <a:ext cx="81003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dnaslov 2">
            <a:extLst>
              <a:ext uri="{FF2B5EF4-FFF2-40B4-BE49-F238E27FC236}">
                <a16:creationId xmlns="" xmlns:a16="http://schemas.microsoft.com/office/drawing/2014/main" id="{30DD816C-2F8F-4FF7-8EC3-24A2B4BE0804}"/>
              </a:ext>
            </a:extLst>
          </p:cNvPr>
          <p:cNvSpPr txBox="1">
            <a:spLocks/>
          </p:cNvSpPr>
          <p:nvPr/>
        </p:nvSpPr>
        <p:spPr>
          <a:xfrm flipV="1">
            <a:off x="1637142" y="2378567"/>
            <a:ext cx="2296051" cy="45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600" dirty="0">
                <a:solidFill>
                  <a:schemeClr val="tx1"/>
                </a:solidFill>
              </a:rPr>
              <a:t> </a:t>
            </a:r>
            <a:endParaRPr lang="sl-SI" sz="1600" b="1" dirty="0">
              <a:solidFill>
                <a:schemeClr val="tx1"/>
              </a:solidFill>
            </a:endParaRPr>
          </a:p>
        </p:txBody>
      </p:sp>
      <p:pic>
        <p:nvPicPr>
          <p:cNvPr id="22" name="Slika 2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37142" y="161649"/>
            <a:ext cx="1288081" cy="854339"/>
          </a:xfrm>
          <a:prstGeom prst="rect">
            <a:avLst/>
          </a:prstGeom>
        </p:spPr>
      </p:pic>
      <p:pic>
        <p:nvPicPr>
          <p:cNvPr id="23" name="Slika 22" descr="C:\Users\Petra\Desktop\PETIDA\logo\logo petida-01 (1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9373" y="4667367"/>
            <a:ext cx="918094" cy="895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 descr="Rezultat iskanja slik za logotip filozofske fakultete v Ljubljani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92956" y="5448075"/>
            <a:ext cx="983032" cy="983032"/>
          </a:xfrm>
          <a:prstGeom prst="rect">
            <a:avLst/>
          </a:prstGeom>
          <a:noFill/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11" y="2056259"/>
            <a:ext cx="3380933" cy="2468972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0" y="4633870"/>
            <a:ext cx="1393739" cy="1858319"/>
          </a:xfrm>
          <a:prstGeom prst="rect">
            <a:avLst/>
          </a:prstGeom>
        </p:spPr>
      </p:pic>
      <p:grpSp>
        <p:nvGrpSpPr>
          <p:cNvPr id="25" name="Skupina 24">
            <a:extLst>
              <a:ext uri="{FF2B5EF4-FFF2-40B4-BE49-F238E27FC236}">
                <a16:creationId xmlns="" xmlns:a16="http://schemas.microsoft.com/office/drawing/2014/main" id="{7F46E61A-3FAB-4560-9AB3-06908036F1C5}"/>
              </a:ext>
            </a:extLst>
          </p:cNvPr>
          <p:cNvGrpSpPr/>
          <p:nvPr/>
        </p:nvGrpSpPr>
        <p:grpSpPr>
          <a:xfrm>
            <a:off x="428406" y="161649"/>
            <a:ext cx="11326989" cy="1097973"/>
            <a:chOff x="0" y="144498"/>
            <a:chExt cx="9144000" cy="1097973"/>
          </a:xfrm>
        </p:grpSpPr>
        <p:pic>
          <p:nvPicPr>
            <p:cNvPr id="26" name="Picture 2" descr="MIZS_slovenščina">
              <a:extLst>
                <a:ext uri="{FF2B5EF4-FFF2-40B4-BE49-F238E27FC236}">
                  <a16:creationId xmlns="" xmlns:a16="http://schemas.microsoft.com/office/drawing/2014/main" id="{575DBCE5-4BF9-4F88-A7EE-84D8E5490D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4994" y="484854"/>
              <a:ext cx="2181514" cy="351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6" descr="Logo_EKP_socialni_sklad_SLO_slogan">
              <a:extLst>
                <a:ext uri="{FF2B5EF4-FFF2-40B4-BE49-F238E27FC236}">
                  <a16:creationId xmlns="" xmlns:a16="http://schemas.microsoft.com/office/drawing/2014/main" id="{8050528A-800D-403F-88E4-125F63390DE5}"/>
                </a:ext>
              </a:extLst>
            </p:cNvPr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00192" y="144498"/>
              <a:ext cx="2227708" cy="1052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Slika 27">
              <a:extLst>
                <a:ext uri="{FF2B5EF4-FFF2-40B4-BE49-F238E27FC236}">
                  <a16:creationId xmlns="" xmlns:a16="http://schemas.microsoft.com/office/drawing/2014/main" id="{B1F5DBBE-E2B0-4FD1-AFC6-E93606DBD0C7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8352" y="527432"/>
              <a:ext cx="1476000" cy="288000"/>
            </a:xfrm>
            <a:prstGeom prst="rect">
              <a:avLst/>
            </a:prstGeom>
          </p:spPr>
        </p:pic>
        <p:sp>
          <p:nvSpPr>
            <p:cNvPr id="29" name="Pravokotnik 28">
              <a:extLst>
                <a:ext uri="{FF2B5EF4-FFF2-40B4-BE49-F238E27FC236}">
                  <a16:creationId xmlns="" xmlns:a16="http://schemas.microsoft.com/office/drawing/2014/main" id="{3FCB3B6C-948E-4A9E-B64D-D34FBA665BD1}"/>
                </a:ext>
              </a:extLst>
            </p:cNvPr>
            <p:cNvSpPr/>
            <p:nvPr/>
          </p:nvSpPr>
          <p:spPr>
            <a:xfrm>
              <a:off x="0" y="1196752"/>
              <a:ext cx="9144000" cy="457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</p:spTree>
    <p:extLst>
      <p:ext uri="{BB962C8B-B14F-4D97-AF65-F5344CB8AC3E}">
        <p14:creationId xmlns:p14="http://schemas.microsoft.com/office/powerpoint/2010/main" val="10374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716</Words>
  <Application>Microsoft Office PowerPoint</Application>
  <PresentationFormat>Širokozaslonsko</PresentationFormat>
  <Paragraphs>161</Paragraphs>
  <Slides>13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20" baseType="lpstr">
      <vt:lpstr>Algerian</vt:lpstr>
      <vt:lpstr>Arial</vt:lpstr>
      <vt:lpstr>Blackadder ITC</vt:lpstr>
      <vt:lpstr>Calibri</vt:lpstr>
      <vt:lpstr>Calibri Light</vt:lpstr>
      <vt:lpstr>Times New Roman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Uporabnik sistema Windows</dc:creator>
  <cp:lastModifiedBy>Uporabnik sistema Windows</cp:lastModifiedBy>
  <cp:revision>17</cp:revision>
  <dcterms:created xsi:type="dcterms:W3CDTF">2022-05-17T16:55:03Z</dcterms:created>
  <dcterms:modified xsi:type="dcterms:W3CDTF">2022-05-17T19:29:30Z</dcterms:modified>
</cp:coreProperties>
</file>